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61" r:id="rId2"/>
    <p:sldId id="332" r:id="rId3"/>
    <p:sldId id="468" r:id="rId4"/>
    <p:sldId id="275" r:id="rId5"/>
    <p:sldId id="278" r:id="rId6"/>
    <p:sldId id="280" r:id="rId7"/>
    <p:sldId id="283" r:id="rId8"/>
    <p:sldId id="302" r:id="rId9"/>
    <p:sldId id="311" r:id="rId10"/>
    <p:sldId id="477" r:id="rId11"/>
    <p:sldId id="414" r:id="rId12"/>
    <p:sldId id="411" r:id="rId13"/>
    <p:sldId id="418" r:id="rId14"/>
    <p:sldId id="419" r:id="rId15"/>
    <p:sldId id="483" r:id="rId16"/>
    <p:sldId id="416" r:id="rId17"/>
    <p:sldId id="431" r:id="rId18"/>
    <p:sldId id="471" r:id="rId19"/>
    <p:sldId id="420" r:id="rId20"/>
    <p:sldId id="422" r:id="rId21"/>
    <p:sldId id="480" r:id="rId22"/>
    <p:sldId id="481" r:id="rId23"/>
    <p:sldId id="472" r:id="rId24"/>
    <p:sldId id="433" r:id="rId25"/>
    <p:sldId id="427" r:id="rId26"/>
    <p:sldId id="428" r:id="rId27"/>
    <p:sldId id="436" r:id="rId28"/>
    <p:sldId id="448" r:id="rId29"/>
    <p:sldId id="452" r:id="rId30"/>
    <p:sldId id="435" r:id="rId31"/>
    <p:sldId id="473" r:id="rId32"/>
    <p:sldId id="441" r:id="rId33"/>
    <p:sldId id="442" r:id="rId34"/>
    <p:sldId id="478" r:id="rId35"/>
    <p:sldId id="443" r:id="rId36"/>
    <p:sldId id="479" r:id="rId37"/>
    <p:sldId id="449" r:id="rId38"/>
    <p:sldId id="450" r:id="rId39"/>
    <p:sldId id="474" r:id="rId40"/>
    <p:sldId id="455" r:id="rId41"/>
    <p:sldId id="456" r:id="rId42"/>
    <p:sldId id="410" r:id="rId43"/>
    <p:sldId id="460" r:id="rId44"/>
    <p:sldId id="461" r:id="rId45"/>
    <p:sldId id="401" r:id="rId46"/>
    <p:sldId id="462" r:id="rId47"/>
    <p:sldId id="463" r:id="rId48"/>
    <p:sldId id="260" r:id="rId49"/>
  </p:sldIdLst>
  <p:sldSz cx="12188825" cy="6858000"/>
  <p:notesSz cx="6797675" cy="9926638"/>
  <p:embeddedFontLst>
    <p:embeddedFont>
      <p:font typeface="AU Passata" panose="020B0503030502030804" pitchFamily="34" charset="77"/>
      <p:regular r:id="rId52"/>
      <p:bold r:id="rId53"/>
    </p:embeddedFont>
    <p:embeddedFont>
      <p:font typeface="AU Passata Light" panose="020B0303030902030804" pitchFamily="34" charset="77"/>
      <p:regular r:id="rId54"/>
      <p:bold r:id="rId55"/>
    </p:embeddedFont>
    <p:embeddedFont>
      <p:font typeface="AU Peto" pitchFamily="82" charset="77"/>
      <p:regular r:id="rId56"/>
      <p:bold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ambria Math" panose="02040503050406030204" pitchFamily="18" charset="0"/>
      <p:regular r:id="rId62"/>
    </p:embeddedFont>
    <p:embeddedFont>
      <p:font typeface="Georgia" panose="02040502050405020303" pitchFamily="18" charset="0"/>
      <p:regular r:id="rId63"/>
      <p:bold r:id="rId64"/>
      <p:italic r:id="rId65"/>
      <p:boldItalic r:id="rId66"/>
    </p:embeddedFont>
    <p:embeddedFont>
      <p:font typeface="Wingdings 3" pitchFamily="2" charset="2"/>
      <p:regular r:id="rId67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25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 autoAdjust="0"/>
    <p:restoredTop sz="93459" autoAdjust="0"/>
  </p:normalViewPr>
  <p:slideViewPr>
    <p:cSldViewPr snapToGrid="0" snapToObjects="1" showGuides="1">
      <p:cViewPr varScale="1">
        <p:scale>
          <a:sx n="212" d="100"/>
          <a:sy n="212" d="100"/>
        </p:scale>
        <p:origin x="1936" y="1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2072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7781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3647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035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283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8599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55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370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083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12840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Statistical and Geospatial Modelling</a:t>
            </a:r>
          </a:p>
          <a:p>
            <a:pPr marL="0" marR="0" indent="0" algn="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  <a:defRPr/>
            </a:pPr>
            <a:r>
              <a:rPr lang="en-GB" sz="700" b="0" kern="1200" cap="all" baseline="0" dirty="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rPr>
              <a:t>Data Exploration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6015176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76082674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21/07/2022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21/07/2022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21/07/2022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21/07/2022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21/07/2022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21/07/2022</a:t>
            </a:fld>
            <a:r>
              <a:rPr lang="en-GB" dirty="0"/>
              <a:t>27/08/2018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21/07/2022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21/07/2022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21/07/2022</a:t>
            </a:fld>
            <a:r>
              <a:rPr lang="en-GB" dirty="0"/>
              <a:t>27/08/2018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21/07/2022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21/07/2022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12840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Statistical and Geospatial Modelling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Data Exploration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6015176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865362230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21/07/2022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21/07/2022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12840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Statistical and Geospatial Modelling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Data Exploration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6015176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870745566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21/07/2022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21/07/2022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21/07/2022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21/07/2022</a:t>
            </a:fld>
            <a:r>
              <a:rPr lang="en-GB" dirty="0"/>
              <a:t>27/08/2018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21/07/2022</a:t>
            </a:fld>
            <a:r>
              <a:rPr lang="en-GB" dirty="0"/>
              <a:t>27/08/2018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21/07/2022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21/07/2022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 dirty="0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812138603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Alejandro Ordonez Gloria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12840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Statistical and Geospatial Modelling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Data Exploration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6015176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Assistant Professor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21/07/2022</a:t>
            </a:fld>
            <a:r>
              <a:rPr lang="en-GB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rgbClr val="002546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56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dex.html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r4ds.had.co.nz/index.html" TargetMode="Externa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tiff"/><Relationship Id="rId5" Type="http://schemas.openxmlformats.org/officeDocument/2006/relationships/hyperlink" Target="https://r4ds.had.co.nz/index.html" TargetMode="External"/><Relationship Id="rId4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tiff"/><Relationship Id="rId5" Type="http://schemas.openxmlformats.org/officeDocument/2006/relationships/hyperlink" Target="https://r4ds.had.co.nz/index.html" TargetMode="External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tiff"/><Relationship Id="rId5" Type="http://schemas.openxmlformats.org/officeDocument/2006/relationships/hyperlink" Target="https://r4ds.had.co.nz/index.html" TargetMode="External"/><Relationship Id="rId4" Type="http://schemas.openxmlformats.org/officeDocument/2006/relationships/image" Target="../media/image1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tiff"/><Relationship Id="rId5" Type="http://schemas.openxmlformats.org/officeDocument/2006/relationships/hyperlink" Target="https://r4ds.had.co.nz/index.html" TargetMode="External"/><Relationship Id="rId4" Type="http://schemas.openxmlformats.org/officeDocument/2006/relationships/image" Target="../media/image15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tiff"/><Relationship Id="rId5" Type="http://schemas.openxmlformats.org/officeDocument/2006/relationships/hyperlink" Target="https://r4ds.had.co.nz/index.html" TargetMode="External"/><Relationship Id="rId4" Type="http://schemas.openxmlformats.org/officeDocument/2006/relationships/image" Target="../media/image1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03FE05-C14F-EE4A-B2E0-235007203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844" y="1520315"/>
            <a:ext cx="10513167" cy="1779553"/>
          </a:xfrm>
        </p:spPr>
        <p:txBody>
          <a:bodyPr/>
          <a:lstStyle/>
          <a:p>
            <a:br>
              <a:rPr lang="en-GB" noProof="0" dirty="0"/>
            </a:br>
            <a:r>
              <a:rPr lang="en-GB" sz="7200" noProof="0" dirty="0"/>
              <a:t>The First step</a:t>
            </a:r>
            <a:br>
              <a:rPr lang="en-GB" noProof="0" dirty="0"/>
            </a:br>
            <a:r>
              <a:rPr lang="en-GB" sz="5400" b="0" noProof="0" dirty="0"/>
              <a:t>Exploratory Data Analysis</a:t>
            </a:r>
            <a:endParaRPr lang="en-GB" b="0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A17F3F5-EF24-4346-88DD-0FD1B4E2FB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/>
          <a:lstStyle/>
          <a:p>
            <a:r>
              <a:rPr lang="en-GB" sz="2400" dirty="0"/>
              <a:t>Alejandro Ordonez</a:t>
            </a:r>
          </a:p>
          <a:p>
            <a:r>
              <a:rPr lang="en-GB" sz="1600" dirty="0"/>
              <a:t>Assistant Professor - Department of Bioscience </a:t>
            </a:r>
          </a:p>
          <a:p>
            <a:r>
              <a:rPr lang="en-GB" sz="1600" dirty="0"/>
              <a:t>Section for Ecoinformatics &amp; Biodiversity</a:t>
            </a:r>
          </a:p>
          <a:p>
            <a:r>
              <a:rPr lang="en-GB" sz="1600" dirty="0" err="1"/>
              <a:t>Center</a:t>
            </a:r>
            <a:r>
              <a:rPr lang="en-GB" sz="1600" dirty="0"/>
              <a:t> for Biodiversity Dynamics in a Changing World (BIOCHANGE)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continue?</a:t>
            </a:r>
          </a:p>
        </p:txBody>
      </p:sp>
    </p:spTree>
    <p:extLst>
      <p:ext uri="{BB962C8B-B14F-4D97-AF65-F5344CB8AC3E}">
        <p14:creationId xmlns:p14="http://schemas.microsoft.com/office/powerpoint/2010/main" val="182937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7F0C2-EACC-0C42-AFCE-E9D6AC734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Exploratory Data Analysis: </a:t>
            </a:r>
            <a:r>
              <a:rPr lang="en-GB" sz="4800" b="0" noProof="0" dirty="0"/>
              <a:t>why?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A090D8-95D1-F346-B29A-347BAEB76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sz="2400" noProof="0" dirty="0"/>
              <a:t>Exploratory Data Analysis (</a:t>
            </a:r>
            <a:r>
              <a:rPr lang="en-GB" sz="2400" b="1" noProof="0" dirty="0"/>
              <a:t>EDA</a:t>
            </a:r>
            <a:r>
              <a:rPr lang="en-GB" sz="2400" noProof="0" dirty="0"/>
              <a:t>) is </a:t>
            </a:r>
            <a:r>
              <a:rPr lang="en-GB" sz="2400" i="1" u="sng" noProof="0" dirty="0"/>
              <a:t>the art of looking at your data </a:t>
            </a:r>
            <a:r>
              <a:rPr lang="en-GB" sz="2400" noProof="0" dirty="0"/>
              <a:t>to rapidly generate many promising leads that you can later explore in more depth.</a:t>
            </a:r>
          </a:p>
          <a:p>
            <a:pPr>
              <a:buNone/>
            </a:pPr>
            <a:endParaRPr lang="en-GB" sz="2400" noProof="0" dirty="0"/>
          </a:p>
          <a:p>
            <a:pPr>
              <a:buNone/>
            </a:pPr>
            <a:r>
              <a:rPr lang="en-GB" sz="2400" noProof="0" dirty="0"/>
              <a:t>EDA is the base for statistical analysis of multidimensional data by:</a:t>
            </a:r>
          </a:p>
          <a:p>
            <a:pPr marL="774900" lvl="1" indent="-342900"/>
            <a:r>
              <a:rPr lang="en-GB" sz="2400" noProof="0" dirty="0"/>
              <a:t>Provide an overview of the data </a:t>
            </a:r>
            <a:r>
              <a:rPr lang="en-GB" sz="2400" noProof="0" dirty="0">
                <a:sym typeface="Wingdings" pitchFamily="2" charset="2"/>
              </a:rPr>
              <a:t> is it meaningful?</a:t>
            </a:r>
          </a:p>
          <a:p>
            <a:pPr marL="774900" lvl="1" indent="-342900"/>
            <a:r>
              <a:rPr lang="en-GB" sz="2400" dirty="0">
                <a:sym typeface="Wingdings" pitchFamily="2" charset="2"/>
              </a:rPr>
              <a:t>Establish if there are errors, outliers, or patterns.</a:t>
            </a:r>
          </a:p>
          <a:p>
            <a:pPr marL="774900" lvl="1" indent="-342900"/>
            <a:r>
              <a:rPr lang="en-GB" sz="2400" noProof="0" dirty="0"/>
              <a:t>Help to determine the need to transform or recode some variables </a:t>
            </a:r>
            <a:r>
              <a:rPr lang="en-GB" sz="2400" noProof="0" dirty="0">
                <a:sym typeface="Wingdings" pitchFamily="2" charset="2"/>
              </a:rPr>
              <a:t> are the </a:t>
            </a:r>
            <a:r>
              <a:rPr lang="en-GB" sz="2400" dirty="0">
                <a:sym typeface="Wingdings" pitchFamily="2" charset="2"/>
              </a:rPr>
              <a:t>analytical </a:t>
            </a:r>
            <a:r>
              <a:rPr lang="en-GB" sz="2400" noProof="0" dirty="0">
                <a:sym typeface="Wingdings" pitchFamily="2" charset="2"/>
              </a:rPr>
              <a:t>assumptions meet?</a:t>
            </a:r>
            <a:r>
              <a:rPr lang="en-GB" sz="2400" noProof="0" dirty="0"/>
              <a:t> </a:t>
            </a:r>
          </a:p>
          <a:p>
            <a:pPr marL="774900" lvl="1" indent="-342900"/>
            <a:r>
              <a:rPr lang="en-GB" sz="2400" noProof="0" dirty="0"/>
              <a:t>Orient further analyses.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BFECA-5512-AA4F-8657-EA93B592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F3366-9097-B341-B04B-667FE8A723B9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639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7F0C2-EACC-0C42-AFCE-E9D6AC734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Before Exploratory Data Analysis:</a:t>
            </a:r>
            <a:br>
              <a:rPr lang="en-GB" sz="4800" noProof="0" dirty="0"/>
            </a:br>
            <a:r>
              <a:rPr lang="en-GB" sz="4400" b="0" noProof="0" dirty="0"/>
              <a:t>get your data in.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606750-BFC9-B94E-A562-CC0C24DC8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1824485"/>
            <a:ext cx="5111751" cy="4073078"/>
          </a:xfrm>
        </p:spPr>
        <p:txBody>
          <a:bodyPr/>
          <a:lstStyle/>
          <a:p>
            <a:r>
              <a:rPr lang="en-GB" sz="2400" noProof="0" dirty="0"/>
              <a:t>Before doing anything in R you need to get your data in the program.</a:t>
            </a:r>
          </a:p>
          <a:p>
            <a:endParaRPr lang="en-GB" sz="2400" noProof="0" dirty="0"/>
          </a:p>
          <a:p>
            <a:r>
              <a:rPr lang="en-GB" sz="2400" noProof="0" dirty="0"/>
              <a:t>External data is usually a txt or csv file  that needs to be “read” using one of two functions.</a:t>
            </a:r>
          </a:p>
          <a:p>
            <a:r>
              <a:rPr lang="en-GB" sz="240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read.table?</a:t>
            </a:r>
          </a:p>
          <a:p>
            <a:r>
              <a:rPr lang="en-GB" sz="240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read.csv?</a:t>
            </a:r>
          </a:p>
          <a:p>
            <a:pPr algn="ctr">
              <a:buNone/>
            </a:pPr>
            <a:r>
              <a:rPr lang="en-GB" sz="2800" b="1" noProof="0" dirty="0">
                <a:solidFill>
                  <a:srgbClr val="C00000"/>
                </a:solidFill>
              </a:rPr>
              <a:t>Reading is not enough, It needs to be  stored it as an object!!</a:t>
            </a:r>
          </a:p>
          <a:p>
            <a:endParaRPr lang="en-GB" sz="24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BFECA-5512-AA4F-8657-EA93B592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F3366-9097-B341-B04B-667FE8A723B9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C97BE87-3055-6340-AEEB-068E4D08CF65}"/>
              </a:ext>
            </a:extLst>
          </p:cNvPr>
          <p:cNvGrpSpPr/>
          <p:nvPr/>
        </p:nvGrpSpPr>
        <p:grpSpPr>
          <a:xfrm>
            <a:off x="1097465" y="2747043"/>
            <a:ext cx="4512706" cy="1961043"/>
            <a:chOff x="7486362" y="84502"/>
            <a:chExt cx="4512706" cy="1961043"/>
          </a:xfrm>
        </p:grpSpPr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43596389-984D-4045-A93E-9407BDA59A09}"/>
                </a:ext>
              </a:extLst>
            </p:cNvPr>
            <p:cNvSpPr/>
            <p:nvPr/>
          </p:nvSpPr>
          <p:spPr bwMode="auto">
            <a:xfrm>
              <a:off x="8593268" y="571157"/>
              <a:ext cx="2720195" cy="1474388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FF42BC0-F25A-AE42-BD43-3951B40465F2}"/>
                </a:ext>
              </a:extLst>
            </p:cNvPr>
            <p:cNvSpPr/>
            <p:nvPr/>
          </p:nvSpPr>
          <p:spPr bwMode="auto">
            <a:xfrm>
              <a:off x="7486362" y="84502"/>
              <a:ext cx="963984" cy="534388"/>
            </a:xfrm>
            <a:prstGeom prst="ellipse">
              <a:avLst/>
            </a:prstGeom>
            <a:solidFill>
              <a:srgbClr val="C00000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B9FC349-91DA-3943-9CBF-13BCC1041CB4}"/>
                </a:ext>
              </a:extLst>
            </p:cNvPr>
            <p:cNvSpPr txBox="1"/>
            <p:nvPr/>
          </p:nvSpPr>
          <p:spPr>
            <a:xfrm>
              <a:off x="7581276" y="188640"/>
              <a:ext cx="774157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000" dirty="0">
                  <a:latin typeface="+mn-lt"/>
                </a:rPr>
                <a:t>Import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3D9614C-6BEF-0E44-9B9A-53127F9265A3}"/>
                </a:ext>
              </a:extLst>
            </p:cNvPr>
            <p:cNvSpPr txBox="1"/>
            <p:nvPr/>
          </p:nvSpPr>
          <p:spPr>
            <a:xfrm>
              <a:off x="7581276" y="1093316"/>
              <a:ext cx="774157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000" dirty="0">
                  <a:latin typeface="+mn-lt"/>
                </a:rPr>
                <a:t>Clean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7A82742-19D0-1B49-BB6A-B4ABE94A33B7}"/>
                </a:ext>
              </a:extLst>
            </p:cNvPr>
            <p:cNvSpPr txBox="1"/>
            <p:nvPr/>
          </p:nvSpPr>
          <p:spPr>
            <a:xfrm>
              <a:off x="8719860" y="1093965"/>
              <a:ext cx="1370503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Transform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88E3DB1-F28D-5444-A149-E10C9BF78EB2}"/>
                </a:ext>
              </a:extLst>
            </p:cNvPr>
            <p:cNvSpPr txBox="1"/>
            <p:nvPr/>
          </p:nvSpPr>
          <p:spPr>
            <a:xfrm>
              <a:off x="9725937" y="640104"/>
              <a:ext cx="1138583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Visualize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A6F36FB-88D8-ED45-8DCD-34B9EDEEDB51}"/>
                </a:ext>
              </a:extLst>
            </p:cNvPr>
            <p:cNvSpPr txBox="1"/>
            <p:nvPr/>
          </p:nvSpPr>
          <p:spPr>
            <a:xfrm>
              <a:off x="9729005" y="1689723"/>
              <a:ext cx="1135735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Model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8F3A3EE-1F33-B146-97D9-27925CF63592}"/>
                </a:ext>
              </a:extLst>
            </p:cNvPr>
            <p:cNvSpPr txBox="1"/>
            <p:nvPr/>
          </p:nvSpPr>
          <p:spPr>
            <a:xfrm>
              <a:off x="11077342" y="197083"/>
              <a:ext cx="921726" cy="2923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sz="2000" dirty="0">
                  <a:latin typeface="+mn-lt"/>
                </a:rPr>
                <a:t>Analyze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F2D725F-517E-7A40-A9E8-0D958528D405}"/>
                </a:ext>
              </a:extLst>
            </p:cNvPr>
            <p:cNvCxnSpPr>
              <a:cxnSpLocks/>
              <a:stCxn id="98" idx="2"/>
              <a:endCxn id="99" idx="0"/>
            </p:cNvCxnSpPr>
            <p:nvPr/>
          </p:nvCxnSpPr>
          <p:spPr bwMode="auto">
            <a:xfrm>
              <a:off x="7968355" y="481028"/>
              <a:ext cx="0" cy="612289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43C375D9-1CB8-5A44-B99E-A0E10945E33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379371" y="1235213"/>
              <a:ext cx="509540" cy="0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6" name="Elbow Connector 105">
              <a:extLst>
                <a:ext uri="{FF2B5EF4-FFF2-40B4-BE49-F238E27FC236}">
                  <a16:creationId xmlns:a16="http://schemas.microsoft.com/office/drawing/2014/main" id="{A590170B-BE56-D842-89AD-3D290F5A7AC1}"/>
                </a:ext>
              </a:extLst>
            </p:cNvPr>
            <p:cNvCxnSpPr>
              <a:cxnSpLocks/>
              <a:stCxn id="101" idx="3"/>
              <a:endCxn id="102" idx="3"/>
            </p:cNvCxnSpPr>
            <p:nvPr/>
          </p:nvCxnSpPr>
          <p:spPr bwMode="auto">
            <a:xfrm>
              <a:off x="10864520" y="786298"/>
              <a:ext cx="220" cy="1049619"/>
            </a:xfrm>
            <a:prstGeom prst="bentConnector3">
              <a:avLst>
                <a:gd name="adj1" fmla="val 104483562"/>
              </a:avLst>
            </a:prstGeom>
            <a:solidFill>
              <a:schemeClr val="accent2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7" name="Elbow Connector 106">
              <a:extLst>
                <a:ext uri="{FF2B5EF4-FFF2-40B4-BE49-F238E27FC236}">
                  <a16:creationId xmlns:a16="http://schemas.microsoft.com/office/drawing/2014/main" id="{24C9F5D8-B1F1-294B-A8AC-C6826B14D5E9}"/>
                </a:ext>
              </a:extLst>
            </p:cNvPr>
            <p:cNvCxnSpPr>
              <a:cxnSpLocks/>
              <a:stCxn id="102" idx="1"/>
              <a:endCxn id="100" idx="2"/>
            </p:cNvCxnSpPr>
            <p:nvPr/>
          </p:nvCxnSpPr>
          <p:spPr bwMode="auto">
            <a:xfrm rot="10800000">
              <a:off x="9405112" y="1386353"/>
              <a:ext cx="323892" cy="449564"/>
            </a:xfrm>
            <a:prstGeom prst="bentConnector2">
              <a:avLst/>
            </a:prstGeom>
            <a:solidFill>
              <a:schemeClr val="accent2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8" name="Elbow Connector 107">
              <a:extLst>
                <a:ext uri="{FF2B5EF4-FFF2-40B4-BE49-F238E27FC236}">
                  <a16:creationId xmlns:a16="http://schemas.microsoft.com/office/drawing/2014/main" id="{3717386B-02B6-F046-A396-EE7BF9B63A25}"/>
                </a:ext>
              </a:extLst>
            </p:cNvPr>
            <p:cNvCxnSpPr>
              <a:cxnSpLocks/>
              <a:stCxn id="100" idx="0"/>
              <a:endCxn id="101" idx="1"/>
            </p:cNvCxnSpPr>
            <p:nvPr/>
          </p:nvCxnSpPr>
          <p:spPr bwMode="auto">
            <a:xfrm rot="5400000" flipH="1" flipV="1">
              <a:off x="9411690" y="779720"/>
              <a:ext cx="307668" cy="320825"/>
            </a:xfrm>
            <a:prstGeom prst="bentConnector2">
              <a:avLst/>
            </a:prstGeom>
            <a:solidFill>
              <a:schemeClr val="accent2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3AA5578-3E91-7047-8D8C-9C115001B47C}"/>
                </a:ext>
              </a:extLst>
            </p:cNvPr>
            <p:cNvSpPr txBox="1"/>
            <p:nvPr/>
          </p:nvSpPr>
          <p:spPr>
            <a:xfrm>
              <a:off x="7684947" y="1734746"/>
              <a:ext cx="896619" cy="2631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800" dirty="0">
                  <a:solidFill>
                    <a:srgbClr val="002060"/>
                  </a:solidFill>
                  <a:latin typeface="+mn-lt"/>
                </a:rPr>
                <a:t>Explore</a:t>
              </a:r>
            </a:p>
          </p:txBody>
        </p:sp>
        <p:cxnSp>
          <p:nvCxnSpPr>
            <p:cNvPr id="110" name="Elbow Connector 109">
              <a:extLst>
                <a:ext uri="{FF2B5EF4-FFF2-40B4-BE49-F238E27FC236}">
                  <a16:creationId xmlns:a16="http://schemas.microsoft.com/office/drawing/2014/main" id="{09778498-CE70-6544-B081-1FDC70955F82}"/>
                </a:ext>
              </a:extLst>
            </p:cNvPr>
            <p:cNvCxnSpPr>
              <a:cxnSpLocks/>
              <a:stCxn id="96" idx="0"/>
              <a:endCxn id="103" idx="1"/>
            </p:cNvCxnSpPr>
            <p:nvPr/>
          </p:nvCxnSpPr>
          <p:spPr bwMode="auto">
            <a:xfrm rot="5400000" flipH="1" flipV="1">
              <a:off x="10401414" y="-104771"/>
              <a:ext cx="227880" cy="1123976"/>
            </a:xfrm>
            <a:prstGeom prst="bentConnector2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07253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23DD6-F5D9-4548-BBD3-3AE4BFC80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Before Exploratory Data Analysis:</a:t>
            </a:r>
            <a:br>
              <a:rPr lang="en-GB" sz="4800" dirty="0"/>
            </a:br>
            <a:r>
              <a:rPr lang="en-GB" sz="4400" b="0" dirty="0"/>
              <a:t>Clean your data</a:t>
            </a:r>
            <a:endParaRPr lang="en-GB" sz="4800" b="0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1DAEB-8C92-9E4A-9536-843223566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960079"/>
            <a:ext cx="5360820" cy="3937484"/>
          </a:xfrm>
        </p:spPr>
        <p:txBody>
          <a:bodyPr/>
          <a:lstStyle/>
          <a:p>
            <a:r>
              <a:rPr lang="en-GB" noProof="0" dirty="0"/>
              <a:t>There are three interrelated rules which make a dataset suited to be used in R:</a:t>
            </a:r>
          </a:p>
          <a:p>
            <a:pPr lvl="1"/>
            <a:r>
              <a:rPr lang="en-GB" noProof="0" dirty="0"/>
              <a:t>Each variable must have its own column.</a:t>
            </a:r>
          </a:p>
          <a:p>
            <a:pPr lvl="1"/>
            <a:r>
              <a:rPr lang="en-GB" noProof="0" dirty="0"/>
              <a:t>Each observation must have its own row.</a:t>
            </a:r>
          </a:p>
          <a:p>
            <a:pPr lvl="1"/>
            <a:r>
              <a:rPr lang="en-GB" noProof="0" dirty="0"/>
              <a:t>Each value must have its own cell.</a:t>
            </a:r>
          </a:p>
          <a:p>
            <a:pPr>
              <a:buNone/>
            </a:pPr>
            <a:endParaRPr lang="en-GB" noProof="0" dirty="0"/>
          </a:p>
          <a:p>
            <a:pPr>
              <a:buNone/>
            </a:pPr>
            <a:endParaRPr lang="en-GB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9E93A-3E82-2C43-A856-573CAA2C6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70EFA-4D70-2F4D-B315-A2D61394DC0C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0178390-5509-324C-B32A-631A0A93084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085" y="3638898"/>
            <a:ext cx="9673593" cy="30229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08B3D8E-5495-2247-9764-F80DB4C87EB0}"/>
              </a:ext>
            </a:extLst>
          </p:cNvPr>
          <p:cNvSpPr/>
          <p:nvPr/>
        </p:nvSpPr>
        <p:spPr>
          <a:xfrm>
            <a:off x="7920116" y="6581001"/>
            <a:ext cx="42952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dirty="0"/>
              <a:t>Figures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Grolemund and Wickham (2017) R for Data Science</a:t>
            </a:r>
            <a:endParaRPr lang="en-US" sz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5411C3-36F2-99CF-10EF-6C42FE8A5036}"/>
              </a:ext>
            </a:extLst>
          </p:cNvPr>
          <p:cNvGrpSpPr/>
          <p:nvPr/>
        </p:nvGrpSpPr>
        <p:grpSpPr>
          <a:xfrm>
            <a:off x="7280244" y="1362197"/>
            <a:ext cx="4502255" cy="1856905"/>
            <a:chOff x="7496813" y="188640"/>
            <a:chExt cx="4502255" cy="185690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4F22F7B-DB4A-CFC6-9CDD-3FCB1B47E0FD}"/>
                </a:ext>
              </a:extLst>
            </p:cNvPr>
            <p:cNvSpPr/>
            <p:nvPr/>
          </p:nvSpPr>
          <p:spPr bwMode="auto">
            <a:xfrm>
              <a:off x="8593268" y="571157"/>
              <a:ext cx="2720195" cy="1474388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B14B8BF-5754-D28A-EA8C-5C33D8192935}"/>
                </a:ext>
              </a:extLst>
            </p:cNvPr>
            <p:cNvSpPr/>
            <p:nvPr/>
          </p:nvSpPr>
          <p:spPr bwMode="auto">
            <a:xfrm>
              <a:off x="7496813" y="987268"/>
              <a:ext cx="963984" cy="534388"/>
            </a:xfrm>
            <a:prstGeom prst="ellipse">
              <a:avLst/>
            </a:prstGeom>
            <a:solidFill>
              <a:srgbClr val="C00000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585CC3-8434-1B2F-C43C-9D2018B9B7C5}"/>
                </a:ext>
              </a:extLst>
            </p:cNvPr>
            <p:cNvSpPr txBox="1"/>
            <p:nvPr/>
          </p:nvSpPr>
          <p:spPr>
            <a:xfrm>
              <a:off x="7581276" y="188640"/>
              <a:ext cx="774157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000">
                  <a:latin typeface="+mn-lt"/>
                </a:rPr>
                <a:t>Import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270902-115E-472A-8C80-4A1B7C87D043}"/>
                </a:ext>
              </a:extLst>
            </p:cNvPr>
            <p:cNvSpPr txBox="1"/>
            <p:nvPr/>
          </p:nvSpPr>
          <p:spPr>
            <a:xfrm>
              <a:off x="7581276" y="1093316"/>
              <a:ext cx="774157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000">
                  <a:latin typeface="+mn-lt"/>
                </a:rPr>
                <a:t>Clean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B68CC7-6ED9-ED04-92F0-055E0DF92FF5}"/>
                </a:ext>
              </a:extLst>
            </p:cNvPr>
            <p:cNvSpPr txBox="1"/>
            <p:nvPr/>
          </p:nvSpPr>
          <p:spPr>
            <a:xfrm>
              <a:off x="8719860" y="1093965"/>
              <a:ext cx="1370503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000">
                  <a:solidFill>
                    <a:schemeClr val="bg1"/>
                  </a:solidFill>
                  <a:latin typeface="+mn-lt"/>
                </a:rPr>
                <a:t>Transform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6D4317-C348-8002-55F0-26215E8AEB1E}"/>
                </a:ext>
              </a:extLst>
            </p:cNvPr>
            <p:cNvSpPr txBox="1"/>
            <p:nvPr/>
          </p:nvSpPr>
          <p:spPr>
            <a:xfrm>
              <a:off x="9725937" y="640104"/>
              <a:ext cx="1138583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000">
                  <a:solidFill>
                    <a:schemeClr val="bg1"/>
                  </a:solidFill>
                  <a:latin typeface="+mn-lt"/>
                </a:rPr>
                <a:t>Visualize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7FEA7F-CD66-99CC-AECA-449D6073A023}"/>
                </a:ext>
              </a:extLst>
            </p:cNvPr>
            <p:cNvSpPr txBox="1"/>
            <p:nvPr/>
          </p:nvSpPr>
          <p:spPr>
            <a:xfrm>
              <a:off x="9729005" y="1689723"/>
              <a:ext cx="1135735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000">
                  <a:solidFill>
                    <a:schemeClr val="bg1"/>
                  </a:solidFill>
                  <a:latin typeface="+mn-lt"/>
                </a:rPr>
                <a:t>Model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4035D2-02C1-150B-17C2-632912624C0E}"/>
                </a:ext>
              </a:extLst>
            </p:cNvPr>
            <p:cNvSpPr txBox="1"/>
            <p:nvPr/>
          </p:nvSpPr>
          <p:spPr>
            <a:xfrm>
              <a:off x="11077342" y="197083"/>
              <a:ext cx="921726" cy="2923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2000">
                  <a:latin typeface="+mn-lt"/>
                </a:rPr>
                <a:t>Analyze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84DF0BC-125C-9A38-B7D0-5C32DFF931D6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 bwMode="auto">
            <a:xfrm>
              <a:off x="7968355" y="481028"/>
              <a:ext cx="0" cy="612289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055660C-2E4B-DD42-D3E2-3B1C3A81AE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379371" y="1235213"/>
              <a:ext cx="509540" cy="0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318FB922-DF4A-293F-C190-01A59C5C36B0}"/>
                </a:ext>
              </a:extLst>
            </p:cNvPr>
            <p:cNvCxnSpPr>
              <a:cxnSpLocks/>
              <a:stCxn id="11" idx="3"/>
              <a:endCxn id="12" idx="3"/>
            </p:cNvCxnSpPr>
            <p:nvPr/>
          </p:nvCxnSpPr>
          <p:spPr bwMode="auto">
            <a:xfrm>
              <a:off x="10864520" y="786298"/>
              <a:ext cx="220" cy="1049619"/>
            </a:xfrm>
            <a:prstGeom prst="bentConnector3">
              <a:avLst>
                <a:gd name="adj1" fmla="val 104483562"/>
              </a:avLst>
            </a:prstGeom>
            <a:solidFill>
              <a:schemeClr val="accent2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30E63C90-45B1-09B4-DB26-CEC8DC7762DC}"/>
                </a:ext>
              </a:extLst>
            </p:cNvPr>
            <p:cNvCxnSpPr>
              <a:cxnSpLocks/>
              <a:stCxn id="12" idx="1"/>
              <a:endCxn id="10" idx="2"/>
            </p:cNvCxnSpPr>
            <p:nvPr/>
          </p:nvCxnSpPr>
          <p:spPr bwMode="auto">
            <a:xfrm rot="10800000">
              <a:off x="9405112" y="1386353"/>
              <a:ext cx="323892" cy="449564"/>
            </a:xfrm>
            <a:prstGeom prst="bentConnector2">
              <a:avLst/>
            </a:prstGeom>
            <a:solidFill>
              <a:schemeClr val="accent2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A8F6E7EB-59A2-74E1-139E-1C6672F06CC7}"/>
                </a:ext>
              </a:extLst>
            </p:cNvPr>
            <p:cNvCxnSpPr>
              <a:cxnSpLocks/>
              <a:stCxn id="10" idx="0"/>
              <a:endCxn id="11" idx="1"/>
            </p:cNvCxnSpPr>
            <p:nvPr/>
          </p:nvCxnSpPr>
          <p:spPr bwMode="auto">
            <a:xfrm rot="5400000" flipH="1" flipV="1">
              <a:off x="9411690" y="779720"/>
              <a:ext cx="307668" cy="320825"/>
            </a:xfrm>
            <a:prstGeom prst="bentConnector2">
              <a:avLst/>
            </a:prstGeom>
            <a:solidFill>
              <a:schemeClr val="accent2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7CE493-2290-F878-2A6A-E89A25448303}"/>
                </a:ext>
              </a:extLst>
            </p:cNvPr>
            <p:cNvSpPr txBox="1"/>
            <p:nvPr/>
          </p:nvSpPr>
          <p:spPr>
            <a:xfrm>
              <a:off x="7684947" y="1734746"/>
              <a:ext cx="896619" cy="2631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800">
                  <a:solidFill>
                    <a:srgbClr val="002060"/>
                  </a:solidFill>
                  <a:latin typeface="+mn-lt"/>
                </a:rPr>
                <a:t>Explore</a:t>
              </a:r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B73A0E3B-2DF4-B694-586F-7FC11ED59DDF}"/>
                </a:ext>
              </a:extLst>
            </p:cNvPr>
            <p:cNvCxnSpPr>
              <a:cxnSpLocks/>
              <a:stCxn id="6" idx="0"/>
              <a:endCxn id="13" idx="1"/>
            </p:cNvCxnSpPr>
            <p:nvPr/>
          </p:nvCxnSpPr>
          <p:spPr bwMode="auto">
            <a:xfrm rot="5400000" flipH="1" flipV="1">
              <a:off x="10401414" y="-104771"/>
              <a:ext cx="227880" cy="1123976"/>
            </a:xfrm>
            <a:prstGeom prst="bentConnector2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347286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23DD6-F5D9-4548-BBD3-3AE4BFC80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Before Exploratory Data Analysis:</a:t>
            </a:r>
            <a:br>
              <a:rPr lang="en-GB" sz="4800" dirty="0"/>
            </a:br>
            <a:r>
              <a:rPr lang="en-GB" sz="4400" b="0" dirty="0"/>
              <a:t>Clean your data.</a:t>
            </a:r>
            <a:endParaRPr lang="en-GB" sz="4800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9E93A-3E82-2C43-A856-573CAA2C6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70EFA-4D70-2F4D-B315-A2D61394DC0C}" type="datetime1">
              <a:rPr lang="en-GB" smtClean="0"/>
              <a:t>21/07/2022</a:t>
            </a:fld>
            <a:r>
              <a:rPr lang="en-GB"/>
              <a:t>27/08/2018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8B3D8E-5495-2247-9764-F80DB4C87EB0}"/>
              </a:ext>
            </a:extLst>
          </p:cNvPr>
          <p:cNvSpPr/>
          <p:nvPr/>
        </p:nvSpPr>
        <p:spPr>
          <a:xfrm>
            <a:off x="7920116" y="6581001"/>
            <a:ext cx="42952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1"/>
              <a:t>Figures</a:t>
            </a:r>
            <a:r>
              <a:rPr lang="en-GB" sz="1200"/>
              <a:t>: </a:t>
            </a:r>
            <a:r>
              <a:rPr lang="en-GB" sz="1200">
                <a:hlinkClick r:id="rId2"/>
              </a:rPr>
              <a:t>Grolemund and Wickham (2017) R for Data Science</a:t>
            </a:r>
            <a:endParaRPr lang="en-GB" sz="12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FDDAD1-051D-864D-A4F7-6F09DFCFF424}"/>
              </a:ext>
            </a:extLst>
          </p:cNvPr>
          <p:cNvSpPr/>
          <p:nvPr/>
        </p:nvSpPr>
        <p:spPr>
          <a:xfrm>
            <a:off x="458709" y="2467959"/>
            <a:ext cx="3530344" cy="29854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323436"/>
                </a:solidFill>
                <a:latin typeface="AU Passata" panose="020B0503030502030804" pitchFamily="34" charset="77"/>
              </a:rPr>
              <a:t>Step 1. Remove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222222"/>
              </a:solidFill>
              <a:latin typeface="AU Passata" panose="020B0503030502030804" pitchFamily="34" charset="77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AU Passata" panose="020B0503030502030804" pitchFamily="34" charset="77"/>
              </a:rPr>
              <a:t> Leading/Trailing spaces.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AU Passata" panose="020B0503030502030804" pitchFamily="34" charset="77"/>
              </a:rPr>
              <a:t> Comma, dots, hyphens and apostrophes.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AU Passata" panose="020B0503030502030804" pitchFamily="34" charset="77"/>
              </a:rPr>
              <a:t> Spaces and Multiple spaces.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222222"/>
              </a:solidFill>
              <a:latin typeface="AU Passata" panose="020B0503030502030804" pitchFamily="34" charset="77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222222"/>
              </a:solidFill>
              <a:latin typeface="AU Passata" panose="020B0503030502030804" pitchFamily="34" charset="77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222222"/>
              </a:solidFill>
              <a:latin typeface="AU Passata" panose="020B0503030502030804" pitchFamily="34" charset="7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9158CB-D66C-3547-BE8D-8065BB6BB5FE}"/>
              </a:ext>
            </a:extLst>
          </p:cNvPr>
          <p:cNvSpPr/>
          <p:nvPr/>
        </p:nvSpPr>
        <p:spPr>
          <a:xfrm>
            <a:off x="4283315" y="2476514"/>
            <a:ext cx="3636903" cy="2985433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323436"/>
                </a:solidFill>
                <a:latin typeface="AU Passata" panose="020B0503030502030804" pitchFamily="34" charset="77"/>
              </a:rPr>
              <a:t>Step 2. Standardise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222222"/>
              </a:solidFill>
              <a:latin typeface="AU Passata" panose="020B0503030502030804" pitchFamily="34" charset="77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AU Passata" panose="020B0503030502030804" pitchFamily="34" charset="77"/>
              </a:rPr>
              <a:t> To lowercase/uppercase </a:t>
            </a:r>
            <a:r>
              <a:rPr lang="en-GB" sz="2000" i="1" dirty="0">
                <a:solidFill>
                  <a:srgbClr val="222222"/>
                </a:solidFill>
                <a:latin typeface="AU Passata" panose="020B0503030502030804" pitchFamily="34" charset="77"/>
              </a:rPr>
              <a:t>Or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222222"/>
                </a:solidFill>
                <a:latin typeface="AU Passata" panose="020B0503030502030804" pitchFamily="34" charset="77"/>
              </a:rPr>
              <a:t>Capitalise.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AU Passata" panose="020B0503030502030804" pitchFamily="34" charset="77"/>
              </a:rPr>
              <a:t> Put/remove a dots at the end and punctuation.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AU Passata" panose="020B0503030502030804" pitchFamily="34" charset="77"/>
              </a:rPr>
              <a:t> Change “,” to “;” in the text.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AU Passata" panose="020B0503030502030804" pitchFamily="34" charset="77"/>
              </a:rPr>
              <a:t> Date formats.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AU Passata" panose="020B0503030502030804" pitchFamily="34" charset="77"/>
              </a:rPr>
              <a:t> Precision [N</a:t>
            </a:r>
            <a:r>
              <a:rPr lang="en-GB" sz="2000" baseline="30000" dirty="0">
                <a:solidFill>
                  <a:srgbClr val="222222"/>
                </a:solidFill>
                <a:latin typeface="AU Passata" panose="020B0503030502030804" pitchFamily="34" charset="77"/>
              </a:rPr>
              <a:t>o</a:t>
            </a:r>
            <a:r>
              <a:rPr lang="en-GB" sz="2000" dirty="0">
                <a:solidFill>
                  <a:srgbClr val="222222"/>
                </a:solidFill>
                <a:latin typeface="AU Passata" panose="020B0503030502030804" pitchFamily="34" charset="77"/>
              </a:rPr>
              <a:t> of decimals]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107518-3469-814B-81CF-4BF22A6D6797}"/>
              </a:ext>
            </a:extLst>
          </p:cNvPr>
          <p:cNvSpPr/>
          <p:nvPr/>
        </p:nvSpPr>
        <p:spPr>
          <a:xfrm>
            <a:off x="8267682" y="2476513"/>
            <a:ext cx="3636903" cy="29854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323436"/>
                </a:solidFill>
                <a:latin typeface="AU Passata" panose="020B0503030502030804" pitchFamily="34" charset="77"/>
              </a:rPr>
              <a:t>Step 3. Error checking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222222"/>
              </a:solidFill>
              <a:latin typeface="AU Passata" panose="020B0503030502030804" pitchFamily="34" charset="77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AU Passata" panose="020B0503030502030804" pitchFamily="34" charset="77"/>
              </a:rPr>
              <a:t> Correcting or removing corrupt or inaccurate records.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AU Passata" panose="020B0503030502030804" pitchFamily="34" charset="77"/>
              </a:rPr>
              <a:t> Eliminate duplicate entries.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AU Passata" panose="020B0503030502030804" pitchFamily="34" charset="77"/>
              </a:rPr>
              <a:t> Data type consistency within a column.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222222"/>
              </a:solidFill>
              <a:latin typeface="AU Passata" panose="020B0503030502030804" pitchFamily="34" charset="77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222222"/>
              </a:solidFill>
              <a:latin typeface="AU Passata" panose="020B05030305020308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8182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7F0C2-EACC-0C42-AFCE-E9D6AC734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Exploratory Data Analysis</a:t>
            </a:r>
            <a:br>
              <a:rPr lang="en-GB" sz="4800" noProof="0" dirty="0"/>
            </a:br>
            <a:r>
              <a:rPr lang="en-GB" sz="4400" b="0" noProof="0" dirty="0"/>
              <a:t>What to do before you start?</a:t>
            </a:r>
            <a:endParaRPr lang="en-GB" sz="4800" b="0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060F33-8605-8447-8ECD-6A4EE9079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960079"/>
            <a:ext cx="6011242" cy="3937484"/>
          </a:xfrm>
        </p:spPr>
        <p:txBody>
          <a:bodyPr/>
          <a:lstStyle/>
          <a:p>
            <a:pPr>
              <a:buNone/>
            </a:pPr>
            <a:r>
              <a:rPr lang="en-GB" sz="3200" noProof="0" dirty="0"/>
              <a:t>The two crucial questions you will </a:t>
            </a:r>
            <a:r>
              <a:rPr lang="en-GB" sz="3200" b="1" noProof="0" dirty="0"/>
              <a:t>always</a:t>
            </a:r>
            <a:r>
              <a:rPr lang="en-GB" sz="3200" noProof="0" dirty="0"/>
              <a:t> ask:</a:t>
            </a:r>
          </a:p>
          <a:p>
            <a:pPr marL="766350" lvl="1" indent="-514350">
              <a:buFont typeface="+mj-lt"/>
              <a:buAutoNum type="arabicPeriod"/>
            </a:pPr>
            <a:r>
              <a:rPr lang="en-GB" sz="2400" i="1" noProof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What type of </a:t>
            </a:r>
            <a:r>
              <a:rPr lang="en-GB" sz="2400" b="1" i="1" noProof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variation</a:t>
            </a:r>
            <a:r>
              <a:rPr lang="en-GB" sz="2400" i="1" noProof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occurs within my variables?</a:t>
            </a:r>
          </a:p>
          <a:p>
            <a:pPr marL="576000" lvl="2" indent="0">
              <a:buNone/>
            </a:pPr>
            <a:r>
              <a:rPr lang="en-GB" sz="1800" b="1" i="1" dirty="0"/>
              <a:t>Variation</a:t>
            </a:r>
            <a:r>
              <a:rPr lang="en-GB" sz="1800" i="1" dirty="0"/>
              <a:t>  is a description of how a random variable is dispersed, or spread out. </a:t>
            </a:r>
          </a:p>
          <a:p>
            <a:pPr marL="766350" lvl="1" indent="-514350">
              <a:buFont typeface="+mj-lt"/>
              <a:buAutoNum type="arabicPeriod"/>
            </a:pPr>
            <a:r>
              <a:rPr lang="en-GB" sz="2400" i="1" noProof="0" dirty="0">
                <a:solidFill>
                  <a:schemeClr val="accent5">
                    <a:lumMod val="75000"/>
                  </a:schemeClr>
                </a:solidFill>
              </a:rPr>
              <a:t>What type of </a:t>
            </a:r>
            <a:r>
              <a:rPr lang="en-GB" sz="2400" b="1" i="1" noProof="0" dirty="0">
                <a:solidFill>
                  <a:schemeClr val="accent5">
                    <a:lumMod val="75000"/>
                  </a:schemeClr>
                </a:solidFill>
              </a:rPr>
              <a:t>covariation</a:t>
            </a:r>
            <a:r>
              <a:rPr lang="en-GB" sz="2400" i="1" noProof="0" dirty="0">
                <a:solidFill>
                  <a:schemeClr val="accent5">
                    <a:lumMod val="75000"/>
                  </a:schemeClr>
                </a:solidFill>
              </a:rPr>
              <a:t> occurs between my variables?</a:t>
            </a:r>
          </a:p>
          <a:p>
            <a:pPr marL="576000" lvl="2" indent="0">
              <a:buNone/>
            </a:pPr>
            <a:r>
              <a:rPr lang="en-GB" sz="1800" b="1" i="1" dirty="0"/>
              <a:t>Covariation</a:t>
            </a:r>
            <a:r>
              <a:rPr lang="en-GB" sz="1800" i="1" dirty="0"/>
              <a:t> is a description of the relationship between two random variables</a:t>
            </a:r>
            <a:br>
              <a:rPr lang="en-GB" sz="3200" noProof="0" dirty="0"/>
            </a:br>
            <a:endParaRPr lang="en-GB" sz="3200" noProof="0" dirty="0"/>
          </a:p>
          <a:p>
            <a:endParaRPr lang="en-GB" sz="3200" noProof="0" dirty="0"/>
          </a:p>
          <a:p>
            <a:endParaRPr lang="en-GB" sz="32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BFECA-5512-AA4F-8657-EA93B592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F3366-9097-B341-B04B-667FE8A723B9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A45859-0D81-BE45-4E69-E3608A3C5976}"/>
              </a:ext>
            </a:extLst>
          </p:cNvPr>
          <p:cNvGrpSpPr/>
          <p:nvPr/>
        </p:nvGrpSpPr>
        <p:grpSpPr>
          <a:xfrm>
            <a:off x="7280486" y="2500547"/>
            <a:ext cx="4417792" cy="1938591"/>
            <a:chOff x="7581276" y="188640"/>
            <a:chExt cx="4417792" cy="193859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F5DE1F7-D743-5381-9563-D8CC667EFADB}"/>
                </a:ext>
              </a:extLst>
            </p:cNvPr>
            <p:cNvSpPr/>
            <p:nvPr/>
          </p:nvSpPr>
          <p:spPr bwMode="auto">
            <a:xfrm>
              <a:off x="8593268" y="571157"/>
              <a:ext cx="2720195" cy="1474388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513898-1308-EF85-3561-2520B61C2803}"/>
                </a:ext>
              </a:extLst>
            </p:cNvPr>
            <p:cNvSpPr/>
            <p:nvPr/>
          </p:nvSpPr>
          <p:spPr bwMode="auto">
            <a:xfrm>
              <a:off x="7630546" y="1592843"/>
              <a:ext cx="963984" cy="534388"/>
            </a:xfrm>
            <a:prstGeom prst="ellipse">
              <a:avLst/>
            </a:prstGeom>
            <a:solidFill>
              <a:srgbClr val="C00000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FE8587-24D5-2A7F-B1D8-C8C523B7E782}"/>
                </a:ext>
              </a:extLst>
            </p:cNvPr>
            <p:cNvSpPr txBox="1"/>
            <p:nvPr/>
          </p:nvSpPr>
          <p:spPr>
            <a:xfrm>
              <a:off x="7581276" y="188640"/>
              <a:ext cx="774157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000">
                  <a:latin typeface="+mn-lt"/>
                </a:rPr>
                <a:t>Import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D32DAE-334A-F8FE-D13E-53A9ACE9738A}"/>
                </a:ext>
              </a:extLst>
            </p:cNvPr>
            <p:cNvSpPr txBox="1"/>
            <p:nvPr/>
          </p:nvSpPr>
          <p:spPr>
            <a:xfrm>
              <a:off x="7581276" y="1093316"/>
              <a:ext cx="774157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000" dirty="0">
                  <a:latin typeface="+mn-lt"/>
                </a:rPr>
                <a:t>Clean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EF7EA7-796D-FAAC-2AF7-45B445A231B7}"/>
                </a:ext>
              </a:extLst>
            </p:cNvPr>
            <p:cNvSpPr txBox="1"/>
            <p:nvPr/>
          </p:nvSpPr>
          <p:spPr>
            <a:xfrm>
              <a:off x="8719860" y="1093965"/>
              <a:ext cx="1370503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000">
                  <a:solidFill>
                    <a:schemeClr val="bg1"/>
                  </a:solidFill>
                  <a:latin typeface="+mn-lt"/>
                </a:rPr>
                <a:t>Transform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1323E8-CBDB-2B9E-3407-CD4F578A0BB8}"/>
                </a:ext>
              </a:extLst>
            </p:cNvPr>
            <p:cNvSpPr txBox="1"/>
            <p:nvPr/>
          </p:nvSpPr>
          <p:spPr>
            <a:xfrm>
              <a:off x="9725937" y="640104"/>
              <a:ext cx="1138583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000">
                  <a:solidFill>
                    <a:schemeClr val="bg1"/>
                  </a:solidFill>
                  <a:latin typeface="+mn-lt"/>
                </a:rPr>
                <a:t>Visualize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90685F-0EB6-9935-F357-3F16346AE541}"/>
                </a:ext>
              </a:extLst>
            </p:cNvPr>
            <p:cNvSpPr txBox="1"/>
            <p:nvPr/>
          </p:nvSpPr>
          <p:spPr>
            <a:xfrm>
              <a:off x="9729005" y="1689723"/>
              <a:ext cx="1135735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000">
                  <a:solidFill>
                    <a:schemeClr val="bg1"/>
                  </a:solidFill>
                  <a:latin typeface="+mn-lt"/>
                </a:rPr>
                <a:t>Model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A718A5-3E4A-4FF2-A9D0-E870846E3252}"/>
                </a:ext>
              </a:extLst>
            </p:cNvPr>
            <p:cNvSpPr txBox="1"/>
            <p:nvPr/>
          </p:nvSpPr>
          <p:spPr>
            <a:xfrm>
              <a:off x="11077342" y="197083"/>
              <a:ext cx="921726" cy="2923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2000">
                  <a:latin typeface="+mn-lt"/>
                </a:rPr>
                <a:t>Analyze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6459AA3-FD3F-63C7-1825-2EB0EF58FB3E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 bwMode="auto">
            <a:xfrm>
              <a:off x="7968355" y="481028"/>
              <a:ext cx="0" cy="612289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95B5741-B153-471B-9494-E1FF31CB34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379371" y="1235213"/>
              <a:ext cx="509540" cy="0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21E0175E-EDC5-7465-76E3-694A7CAD8016}"/>
                </a:ext>
              </a:extLst>
            </p:cNvPr>
            <p:cNvCxnSpPr>
              <a:cxnSpLocks/>
              <a:stCxn id="11" idx="3"/>
              <a:endCxn id="12" idx="3"/>
            </p:cNvCxnSpPr>
            <p:nvPr/>
          </p:nvCxnSpPr>
          <p:spPr bwMode="auto">
            <a:xfrm>
              <a:off x="10864520" y="786298"/>
              <a:ext cx="220" cy="1049619"/>
            </a:xfrm>
            <a:prstGeom prst="bentConnector3">
              <a:avLst>
                <a:gd name="adj1" fmla="val 104483562"/>
              </a:avLst>
            </a:prstGeom>
            <a:solidFill>
              <a:schemeClr val="accent2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F405DE81-DBDC-7B28-21A1-5A22FDCDF6F5}"/>
                </a:ext>
              </a:extLst>
            </p:cNvPr>
            <p:cNvCxnSpPr>
              <a:cxnSpLocks/>
              <a:stCxn id="12" idx="1"/>
              <a:endCxn id="10" idx="2"/>
            </p:cNvCxnSpPr>
            <p:nvPr/>
          </p:nvCxnSpPr>
          <p:spPr bwMode="auto">
            <a:xfrm rot="10800000">
              <a:off x="9405112" y="1386353"/>
              <a:ext cx="323892" cy="449564"/>
            </a:xfrm>
            <a:prstGeom prst="bentConnector2">
              <a:avLst/>
            </a:prstGeom>
            <a:solidFill>
              <a:schemeClr val="accent2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1DCFB6FC-13B0-ADD3-05EB-F79EC5F425AE}"/>
                </a:ext>
              </a:extLst>
            </p:cNvPr>
            <p:cNvCxnSpPr>
              <a:cxnSpLocks/>
              <a:stCxn id="10" idx="0"/>
              <a:endCxn id="11" idx="1"/>
            </p:cNvCxnSpPr>
            <p:nvPr/>
          </p:nvCxnSpPr>
          <p:spPr bwMode="auto">
            <a:xfrm rot="5400000" flipH="1" flipV="1">
              <a:off x="9411690" y="779720"/>
              <a:ext cx="307668" cy="320825"/>
            </a:xfrm>
            <a:prstGeom prst="bentConnector2">
              <a:avLst/>
            </a:prstGeom>
            <a:solidFill>
              <a:schemeClr val="accent2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AFEDF0-8818-4CD2-F21E-7B12071AB086}"/>
                </a:ext>
              </a:extLst>
            </p:cNvPr>
            <p:cNvSpPr txBox="1"/>
            <p:nvPr/>
          </p:nvSpPr>
          <p:spPr>
            <a:xfrm>
              <a:off x="7684947" y="1734746"/>
              <a:ext cx="896619" cy="2631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800">
                  <a:solidFill>
                    <a:srgbClr val="002060"/>
                  </a:solidFill>
                  <a:latin typeface="+mn-lt"/>
                </a:rPr>
                <a:t>Explore</a:t>
              </a:r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A54DB2BE-8FF2-77CD-619A-B6EDBB97B7CA}"/>
                </a:ext>
              </a:extLst>
            </p:cNvPr>
            <p:cNvCxnSpPr>
              <a:cxnSpLocks/>
              <a:stCxn id="6" idx="0"/>
              <a:endCxn id="13" idx="1"/>
            </p:cNvCxnSpPr>
            <p:nvPr/>
          </p:nvCxnSpPr>
          <p:spPr bwMode="auto">
            <a:xfrm rot="5400000" flipH="1" flipV="1">
              <a:off x="10401414" y="-104771"/>
              <a:ext cx="227880" cy="1123976"/>
            </a:xfrm>
            <a:prstGeom prst="bentConnector2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79556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2F32-DF36-124F-9E4F-380DB7D9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Exploratory Data Analysis: </a:t>
            </a:r>
            <a:r>
              <a:rPr lang="en-GB" sz="4800" b="0" noProof="0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83E2D-33FC-1241-9E0C-A50073171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600" noProof="0" dirty="0"/>
              <a:t>EDA uses </a:t>
            </a:r>
            <a:r>
              <a:rPr lang="en-GB" sz="3600" b="1" noProof="0" dirty="0"/>
              <a:t>four</a:t>
            </a:r>
            <a:r>
              <a:rPr lang="en-GB" sz="3600" noProof="0" dirty="0"/>
              <a:t> main tools to answer the two key questions:</a:t>
            </a:r>
          </a:p>
          <a:p>
            <a:endParaRPr lang="en-GB" sz="800" noProof="0" dirty="0"/>
          </a:p>
          <a:p>
            <a:pPr lvl="1"/>
            <a:r>
              <a:rPr lang="en-GB" b="1" noProof="0" dirty="0">
                <a:highlight>
                  <a:srgbClr val="C0C0C0"/>
                </a:highlight>
              </a:rPr>
              <a:t>Descriptive statistics</a:t>
            </a:r>
            <a:r>
              <a:rPr lang="en-GB" noProof="0" dirty="0"/>
              <a:t>: Quantitative descriptions or summaries of the features from a collection of information.</a:t>
            </a:r>
          </a:p>
          <a:p>
            <a:pPr lvl="1"/>
            <a:r>
              <a:rPr lang="en-GB" b="1" noProof="0" dirty="0">
                <a:highlight>
                  <a:srgbClr val="C0C0C0"/>
                </a:highlight>
              </a:rPr>
              <a:t>Visualisation</a:t>
            </a:r>
            <a:r>
              <a:rPr lang="en-GB" noProof="0" dirty="0"/>
              <a:t>: The graphical representation of information and data to see and understand trends, outliers, and patterns.</a:t>
            </a:r>
          </a:p>
          <a:p>
            <a:pPr lvl="1"/>
            <a:r>
              <a:rPr lang="en-GB" b="1" noProof="0" dirty="0">
                <a:highlight>
                  <a:srgbClr val="C0C0C0"/>
                </a:highlight>
              </a:rPr>
              <a:t>Transformation</a:t>
            </a:r>
            <a:r>
              <a:rPr lang="en-GB" noProof="0" dirty="0"/>
              <a:t>: process of changing the format, structure, or values of data.</a:t>
            </a:r>
          </a:p>
          <a:p>
            <a:pPr lvl="1"/>
            <a:r>
              <a:rPr lang="en-GB" b="1" noProof="0" dirty="0">
                <a:highlight>
                  <a:srgbClr val="C0C0C0"/>
                </a:highlight>
              </a:rPr>
              <a:t>Modelling</a:t>
            </a:r>
            <a:r>
              <a:rPr lang="en-GB" noProof="0" dirty="0"/>
              <a:t>: simple low-dimensional summaries of a dataset, and trends assessments.</a:t>
            </a:r>
          </a:p>
          <a:p>
            <a:endParaRPr lang="en-GB" sz="2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64430-503B-4D45-AB22-9A55861CF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FB80-ADA1-1C40-81B4-D630FE82D710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567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2F32-DF36-124F-9E4F-380DB7D9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Exploratory Data Analysis: </a:t>
            </a:r>
            <a:r>
              <a:rPr lang="en-GB" sz="4800" b="0" noProof="0" dirty="0"/>
              <a:t>tools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64430-503B-4D45-AB22-9A55861CF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FB80-ADA1-1C40-81B4-D630FE82D710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99D3AF-E614-3743-82DA-2C3897299135}"/>
              </a:ext>
            </a:extLst>
          </p:cNvPr>
          <p:cNvGrpSpPr/>
          <p:nvPr/>
        </p:nvGrpSpPr>
        <p:grpSpPr>
          <a:xfrm>
            <a:off x="3514694" y="1579482"/>
            <a:ext cx="2626356" cy="4273558"/>
            <a:chOff x="315913" y="1756533"/>
            <a:chExt cx="2626356" cy="427355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E54F8DC-DB95-EC46-9868-9D2F224DCD54}"/>
                </a:ext>
              </a:extLst>
            </p:cNvPr>
            <p:cNvSpPr/>
            <p:nvPr/>
          </p:nvSpPr>
          <p:spPr bwMode="auto">
            <a:xfrm>
              <a:off x="315913" y="1756533"/>
              <a:ext cx="2626356" cy="4273558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98696D-B9D2-4848-93AB-EB59C370F88B}"/>
                </a:ext>
              </a:extLst>
            </p:cNvPr>
            <p:cNvSpPr/>
            <p:nvPr/>
          </p:nvSpPr>
          <p:spPr>
            <a:xfrm>
              <a:off x="503267" y="1850955"/>
              <a:ext cx="2251648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Visualisation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E7E398-A335-194F-8960-E8F60DA48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514" y="2776265"/>
              <a:ext cx="2229154" cy="137663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BB045C3-4AA4-C445-9047-21C52D17F074}"/>
              </a:ext>
            </a:extLst>
          </p:cNvPr>
          <p:cNvGrpSpPr/>
          <p:nvPr/>
        </p:nvGrpSpPr>
        <p:grpSpPr>
          <a:xfrm>
            <a:off x="6355226" y="1579482"/>
            <a:ext cx="2626356" cy="4273558"/>
            <a:chOff x="4320788" y="1756533"/>
            <a:chExt cx="2626356" cy="4273558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8A5E1FE-8D1D-EE4F-98C3-A9790F58A19D}"/>
                </a:ext>
              </a:extLst>
            </p:cNvPr>
            <p:cNvSpPr/>
            <p:nvPr/>
          </p:nvSpPr>
          <p:spPr bwMode="auto">
            <a:xfrm>
              <a:off x="4320788" y="1756533"/>
              <a:ext cx="2626356" cy="4273558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C6B3EA-F7E8-DC46-B587-1D21C6660309}"/>
                </a:ext>
              </a:extLst>
            </p:cNvPr>
            <p:cNvSpPr/>
            <p:nvPr/>
          </p:nvSpPr>
          <p:spPr>
            <a:xfrm>
              <a:off x="4508142" y="1850955"/>
              <a:ext cx="2251648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Transformation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24863D1-ADF4-944E-BCF3-AC78687628E8}"/>
                </a:ext>
              </a:extLst>
            </p:cNvPr>
            <p:cNvGrpSpPr/>
            <p:nvPr/>
          </p:nvGrpSpPr>
          <p:grpSpPr>
            <a:xfrm>
              <a:off x="4728309" y="2444753"/>
              <a:ext cx="1811315" cy="3328347"/>
              <a:chOff x="5662364" y="2476917"/>
              <a:chExt cx="1811315" cy="332834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2CB95E5-F10E-5D4D-8E2E-BAC2DE435B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1609"/>
              <a:stretch/>
            </p:blipFill>
            <p:spPr>
              <a:xfrm>
                <a:off x="5680601" y="2476917"/>
                <a:ext cx="1793078" cy="161727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AD37DA7-65F0-0848-B95B-219BED386F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1395" t="-347" r="214" b="347"/>
              <a:stretch/>
            </p:blipFill>
            <p:spPr>
              <a:xfrm>
                <a:off x="5662364" y="4187988"/>
                <a:ext cx="1793078" cy="1617276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7FB7C36-E02C-8040-A01C-13361780C907}"/>
              </a:ext>
            </a:extLst>
          </p:cNvPr>
          <p:cNvGrpSpPr/>
          <p:nvPr/>
        </p:nvGrpSpPr>
        <p:grpSpPr>
          <a:xfrm>
            <a:off x="9195757" y="1579482"/>
            <a:ext cx="2626356" cy="4273558"/>
            <a:chOff x="9246556" y="1718433"/>
            <a:chExt cx="2626356" cy="427355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8D4DCCE-CB56-2745-8A9A-7D3AE38BACD2}"/>
                </a:ext>
              </a:extLst>
            </p:cNvPr>
            <p:cNvSpPr/>
            <p:nvPr/>
          </p:nvSpPr>
          <p:spPr bwMode="auto">
            <a:xfrm>
              <a:off x="9246556" y="1718433"/>
              <a:ext cx="2626356" cy="4273558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C3A02C-1707-684B-8B1B-29DFF972ABC6}"/>
                </a:ext>
              </a:extLst>
            </p:cNvPr>
            <p:cNvSpPr/>
            <p:nvPr/>
          </p:nvSpPr>
          <p:spPr>
            <a:xfrm>
              <a:off x="9433592" y="1812855"/>
              <a:ext cx="2252284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Modelling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E87B460-2A7C-D944-A13B-CAF47DFC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99605" y="3319463"/>
              <a:ext cx="2320259" cy="1432898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8D6C9FE-22E0-C448-8F25-BEA86A519C79}"/>
              </a:ext>
            </a:extLst>
          </p:cNvPr>
          <p:cNvSpPr/>
          <p:nvPr/>
        </p:nvSpPr>
        <p:spPr>
          <a:xfrm>
            <a:off x="7920116" y="6581001"/>
            <a:ext cx="42952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dirty="0"/>
              <a:t>Figures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Grolemund and Wickham (2017) R for Data Science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3F9B6D-8769-2F4B-BE19-0195DADAFFB1}"/>
              </a:ext>
            </a:extLst>
          </p:cNvPr>
          <p:cNvGrpSpPr/>
          <p:nvPr/>
        </p:nvGrpSpPr>
        <p:grpSpPr>
          <a:xfrm>
            <a:off x="674162" y="1579482"/>
            <a:ext cx="2626356" cy="4273558"/>
            <a:chOff x="-3546250" y="1746887"/>
            <a:chExt cx="2626356" cy="427355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C55BD90-8099-EA43-A997-ADC7EAB166BB}"/>
                </a:ext>
              </a:extLst>
            </p:cNvPr>
            <p:cNvSpPr/>
            <p:nvPr/>
          </p:nvSpPr>
          <p:spPr bwMode="auto">
            <a:xfrm>
              <a:off x="-3546250" y="1746887"/>
              <a:ext cx="2626356" cy="4273558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8D368B-9872-904A-8FD0-01F0562D2431}"/>
                </a:ext>
              </a:extLst>
            </p:cNvPr>
            <p:cNvSpPr/>
            <p:nvPr/>
          </p:nvSpPr>
          <p:spPr>
            <a:xfrm>
              <a:off x="-3358896" y="1850955"/>
              <a:ext cx="2251648" cy="83099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Descriptive</a:t>
              </a:r>
            </a:p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statistics 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43A547-AFA1-EC4F-9BE6-370D8BBBF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477188" y="3513220"/>
              <a:ext cx="2488232" cy="1079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722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2F32-DF36-124F-9E4F-380DB7D9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Exploratory Data Analysis: </a:t>
            </a:r>
            <a:r>
              <a:rPr lang="en-GB" sz="4800" b="0" noProof="0" dirty="0"/>
              <a:t>tools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64430-503B-4D45-AB22-9A55861CF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FB80-ADA1-1C40-81B4-D630FE82D710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99D3AF-E614-3743-82DA-2C3897299135}"/>
              </a:ext>
            </a:extLst>
          </p:cNvPr>
          <p:cNvGrpSpPr/>
          <p:nvPr/>
        </p:nvGrpSpPr>
        <p:grpSpPr>
          <a:xfrm>
            <a:off x="3514694" y="1579482"/>
            <a:ext cx="2626356" cy="4273558"/>
            <a:chOff x="315913" y="1756533"/>
            <a:chExt cx="2626356" cy="4273558"/>
          </a:xfrm>
          <a:solidFill>
            <a:schemeClr val="bg1">
              <a:lumMod val="5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E54F8DC-DB95-EC46-9868-9D2F224DCD54}"/>
                </a:ext>
              </a:extLst>
            </p:cNvPr>
            <p:cNvSpPr/>
            <p:nvPr/>
          </p:nvSpPr>
          <p:spPr bwMode="auto">
            <a:xfrm>
              <a:off x="315913" y="1756533"/>
              <a:ext cx="2626356" cy="4273558"/>
            </a:xfrm>
            <a:prstGeom prst="roundRect">
              <a:avLst/>
            </a:prstGeom>
            <a:grp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98696D-B9D2-4848-93AB-EB59C370F88B}"/>
                </a:ext>
              </a:extLst>
            </p:cNvPr>
            <p:cNvSpPr/>
            <p:nvPr/>
          </p:nvSpPr>
          <p:spPr>
            <a:xfrm>
              <a:off x="503267" y="1850955"/>
              <a:ext cx="2251648" cy="461665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Visualisation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E7E398-A335-194F-8960-E8F60DA48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514" y="2776265"/>
              <a:ext cx="2229154" cy="1376635"/>
            </a:xfrm>
            <a:prstGeom prst="rect">
              <a:avLst/>
            </a:prstGeom>
            <a:grpFill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BB045C3-4AA4-C445-9047-21C52D17F074}"/>
              </a:ext>
            </a:extLst>
          </p:cNvPr>
          <p:cNvGrpSpPr/>
          <p:nvPr/>
        </p:nvGrpSpPr>
        <p:grpSpPr>
          <a:xfrm>
            <a:off x="6355226" y="1579482"/>
            <a:ext cx="2626356" cy="4273558"/>
            <a:chOff x="4320788" y="1756533"/>
            <a:chExt cx="2626356" cy="4273558"/>
          </a:xfrm>
          <a:solidFill>
            <a:schemeClr val="bg1">
              <a:lumMod val="50000"/>
            </a:schemeClr>
          </a:solidFill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8A5E1FE-8D1D-EE4F-98C3-A9790F58A19D}"/>
                </a:ext>
              </a:extLst>
            </p:cNvPr>
            <p:cNvSpPr/>
            <p:nvPr/>
          </p:nvSpPr>
          <p:spPr bwMode="auto">
            <a:xfrm>
              <a:off x="4320788" y="1756533"/>
              <a:ext cx="2626356" cy="4273558"/>
            </a:xfrm>
            <a:prstGeom prst="roundRect">
              <a:avLst/>
            </a:prstGeom>
            <a:grp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C6B3EA-F7E8-DC46-B587-1D21C6660309}"/>
                </a:ext>
              </a:extLst>
            </p:cNvPr>
            <p:cNvSpPr/>
            <p:nvPr/>
          </p:nvSpPr>
          <p:spPr>
            <a:xfrm>
              <a:off x="4508142" y="1850955"/>
              <a:ext cx="2251648" cy="461665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Transformation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24863D1-ADF4-944E-BCF3-AC78687628E8}"/>
                </a:ext>
              </a:extLst>
            </p:cNvPr>
            <p:cNvGrpSpPr/>
            <p:nvPr/>
          </p:nvGrpSpPr>
          <p:grpSpPr>
            <a:xfrm>
              <a:off x="4728309" y="2444753"/>
              <a:ext cx="1811315" cy="3328347"/>
              <a:chOff x="5662364" y="2476917"/>
              <a:chExt cx="1811315" cy="3328347"/>
            </a:xfrm>
            <a:grpFill/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2CB95E5-F10E-5D4D-8E2E-BAC2DE435B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1609"/>
              <a:stretch/>
            </p:blipFill>
            <p:spPr>
              <a:xfrm>
                <a:off x="5680601" y="2476917"/>
                <a:ext cx="1793078" cy="1617276"/>
              </a:xfrm>
              <a:prstGeom prst="rect">
                <a:avLst/>
              </a:prstGeom>
              <a:grpFill/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AD37DA7-65F0-0848-B95B-219BED386F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1395" t="-347" r="214" b="347"/>
              <a:stretch/>
            </p:blipFill>
            <p:spPr>
              <a:xfrm>
                <a:off x="5662364" y="4187988"/>
                <a:ext cx="1793078" cy="1617276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7FB7C36-E02C-8040-A01C-13361780C907}"/>
              </a:ext>
            </a:extLst>
          </p:cNvPr>
          <p:cNvGrpSpPr/>
          <p:nvPr/>
        </p:nvGrpSpPr>
        <p:grpSpPr>
          <a:xfrm>
            <a:off x="9195757" y="1579482"/>
            <a:ext cx="2626356" cy="4273558"/>
            <a:chOff x="9246556" y="1718433"/>
            <a:chExt cx="2626356" cy="4273558"/>
          </a:xfrm>
          <a:solidFill>
            <a:schemeClr val="bg1">
              <a:lumMod val="50000"/>
            </a:schemeClr>
          </a:solidFill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8D4DCCE-CB56-2745-8A9A-7D3AE38BACD2}"/>
                </a:ext>
              </a:extLst>
            </p:cNvPr>
            <p:cNvSpPr/>
            <p:nvPr/>
          </p:nvSpPr>
          <p:spPr bwMode="auto">
            <a:xfrm>
              <a:off x="9246556" y="1718433"/>
              <a:ext cx="2626356" cy="4273558"/>
            </a:xfrm>
            <a:prstGeom prst="roundRect">
              <a:avLst/>
            </a:prstGeom>
            <a:grp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C3A02C-1707-684B-8B1B-29DFF972ABC6}"/>
                </a:ext>
              </a:extLst>
            </p:cNvPr>
            <p:cNvSpPr/>
            <p:nvPr/>
          </p:nvSpPr>
          <p:spPr>
            <a:xfrm>
              <a:off x="9433592" y="1812855"/>
              <a:ext cx="2252284" cy="461665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Modelling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E87B460-2A7C-D944-A13B-CAF47DFC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99605" y="3319463"/>
              <a:ext cx="2320259" cy="1432898"/>
            </a:xfrm>
            <a:prstGeom prst="rect">
              <a:avLst/>
            </a:prstGeom>
            <a:grpFill/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8D6C9FE-22E0-C448-8F25-BEA86A519C79}"/>
              </a:ext>
            </a:extLst>
          </p:cNvPr>
          <p:cNvSpPr/>
          <p:nvPr/>
        </p:nvSpPr>
        <p:spPr>
          <a:xfrm>
            <a:off x="7920116" y="6581001"/>
            <a:ext cx="42952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dirty="0"/>
              <a:t>Figures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Grolemund and Wickham (2017) R for Data Science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3F9B6D-8769-2F4B-BE19-0195DADAFFB1}"/>
              </a:ext>
            </a:extLst>
          </p:cNvPr>
          <p:cNvGrpSpPr/>
          <p:nvPr/>
        </p:nvGrpSpPr>
        <p:grpSpPr>
          <a:xfrm>
            <a:off x="674162" y="1579482"/>
            <a:ext cx="2626356" cy="4273558"/>
            <a:chOff x="-3546250" y="1746887"/>
            <a:chExt cx="2626356" cy="427355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C55BD90-8099-EA43-A997-ADC7EAB166BB}"/>
                </a:ext>
              </a:extLst>
            </p:cNvPr>
            <p:cNvSpPr/>
            <p:nvPr/>
          </p:nvSpPr>
          <p:spPr bwMode="auto">
            <a:xfrm>
              <a:off x="-3546250" y="1746887"/>
              <a:ext cx="2626356" cy="4273558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8D368B-9872-904A-8FD0-01F0562D2431}"/>
                </a:ext>
              </a:extLst>
            </p:cNvPr>
            <p:cNvSpPr/>
            <p:nvPr/>
          </p:nvSpPr>
          <p:spPr>
            <a:xfrm>
              <a:off x="-3358896" y="1850955"/>
              <a:ext cx="2251648" cy="83099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Descriptive</a:t>
              </a:r>
            </a:p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statistics 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43A547-AFA1-EC4F-9BE6-370D8BBBF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477188" y="3513220"/>
              <a:ext cx="2488232" cy="1079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2041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649A4-BCCA-7E4F-A08D-AFF4088BB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EDA – </a:t>
            </a:r>
            <a:r>
              <a:rPr lang="en-GB" sz="4800" b="0" noProof="0" dirty="0"/>
              <a:t>Descriptive statistics</a:t>
            </a:r>
            <a:endParaRPr lang="en-GB" sz="4800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95C22-8A08-3144-A38B-5926A2CB5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375" y="1373021"/>
            <a:ext cx="10886075" cy="4521366"/>
          </a:xfrm>
        </p:spPr>
        <p:txBody>
          <a:bodyPr/>
          <a:lstStyle/>
          <a:p>
            <a:r>
              <a:rPr lang="en-GB" sz="2800" noProof="0" dirty="0"/>
              <a:t>Summaries provide a good way to:</a:t>
            </a:r>
          </a:p>
          <a:p>
            <a:pPr lvl="1"/>
            <a:r>
              <a:rPr lang="en-GB" sz="2400" noProof="0" dirty="0"/>
              <a:t>Look at patterns and the quality of your data.</a:t>
            </a:r>
          </a:p>
          <a:p>
            <a:pPr lvl="1"/>
            <a:r>
              <a:rPr lang="en-GB" sz="2400" noProof="0" dirty="0"/>
              <a:t>Communicate the largest amount of information as simply as possible.</a:t>
            </a:r>
          </a:p>
          <a:p>
            <a:pPr lvl="1"/>
            <a:endParaRPr lang="en-GB" sz="2400" noProof="0" dirty="0"/>
          </a:p>
          <a:p>
            <a:r>
              <a:rPr lang="en-GB" sz="2800" noProof="0" dirty="0"/>
              <a:t>All your observations  regarding a single variable can be described in terms of: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97A06-F9F6-F146-8F67-3CF48C37D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83F1C-5564-7A4B-A7D4-0B53F022A59F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8B58448-8B6C-244D-9154-B4A3461F6323}"/>
              </a:ext>
            </a:extLst>
          </p:cNvPr>
          <p:cNvSpPr/>
          <p:nvPr/>
        </p:nvSpPr>
        <p:spPr bwMode="auto">
          <a:xfrm>
            <a:off x="1268964" y="4254756"/>
            <a:ext cx="9647853" cy="1648249"/>
          </a:xfrm>
          <a:prstGeom prst="roundRect">
            <a:avLst>
              <a:gd name="adj" fmla="val 10519"/>
            </a:avLst>
          </a:prstGeom>
          <a:solidFill>
            <a:schemeClr val="accent2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00000"/>
              </a:lnSpc>
            </a:pPr>
            <a:r>
              <a:rPr lang="en-GB" sz="2400" b="1" dirty="0">
                <a:solidFill>
                  <a:schemeClr val="bg1"/>
                </a:solidFill>
              </a:rPr>
              <a:t>Central tendency </a:t>
            </a:r>
            <a:r>
              <a:rPr lang="en-GB" sz="2400" dirty="0">
                <a:solidFill>
                  <a:schemeClr val="bg1"/>
                </a:solidFill>
              </a:rPr>
              <a:t>(</a:t>
            </a:r>
            <a:r>
              <a:rPr lang="en-GB" sz="2400" i="1" dirty="0">
                <a:solidFill>
                  <a:schemeClr val="bg1"/>
                </a:solidFill>
              </a:rPr>
              <a:t>mean, median, mode</a:t>
            </a:r>
            <a:r>
              <a:rPr lang="en-GB" sz="2400" dirty="0">
                <a:solidFill>
                  <a:schemeClr val="bg1"/>
                </a:solidFill>
              </a:rPr>
              <a:t>).</a:t>
            </a:r>
          </a:p>
          <a:p>
            <a:pPr lvl="1">
              <a:lnSpc>
                <a:spcPct val="100000"/>
              </a:lnSpc>
            </a:pPr>
            <a:r>
              <a:rPr lang="en-GB" sz="2400" b="1" dirty="0">
                <a:solidFill>
                  <a:schemeClr val="bg1"/>
                </a:solidFill>
              </a:rPr>
              <a:t>Dispersion</a:t>
            </a:r>
            <a:r>
              <a:rPr lang="en-GB" sz="2400" dirty="0">
                <a:solidFill>
                  <a:schemeClr val="bg1"/>
                </a:solidFill>
              </a:rPr>
              <a:t> (</a:t>
            </a:r>
            <a:r>
              <a:rPr lang="en-GB" sz="2400" i="1" dirty="0">
                <a:solidFill>
                  <a:schemeClr val="bg1"/>
                </a:solidFill>
              </a:rPr>
              <a:t>variance, standard deviation, coefficient of variation</a:t>
            </a:r>
            <a:r>
              <a:rPr lang="en-GB" sz="2400" dirty="0">
                <a:solidFill>
                  <a:schemeClr val="bg1"/>
                </a:solidFill>
              </a:rPr>
              <a:t>).</a:t>
            </a:r>
          </a:p>
          <a:p>
            <a:pPr lvl="1">
              <a:lnSpc>
                <a:spcPct val="100000"/>
              </a:lnSpc>
            </a:pPr>
            <a:r>
              <a:rPr lang="en-GB" sz="2400" b="1" dirty="0">
                <a:solidFill>
                  <a:schemeClr val="bg1"/>
                </a:solidFill>
              </a:rPr>
              <a:t>Shape of the distribution </a:t>
            </a:r>
            <a:r>
              <a:rPr lang="en-GB" sz="2400" dirty="0">
                <a:solidFill>
                  <a:schemeClr val="bg1"/>
                </a:solidFill>
              </a:rPr>
              <a:t>(</a:t>
            </a:r>
            <a:r>
              <a:rPr lang="en-GB" sz="2400" i="1" dirty="0">
                <a:solidFill>
                  <a:schemeClr val="bg1"/>
                </a:solidFill>
              </a:rPr>
              <a:t>skewness, kurtosis</a:t>
            </a:r>
            <a:r>
              <a:rPr lang="en-GB" sz="2400" dirty="0">
                <a:solidFill>
                  <a:schemeClr val="bg1"/>
                </a:solidFill>
              </a:rPr>
              <a:t>).		</a:t>
            </a:r>
          </a:p>
          <a:p>
            <a:pPr lvl="1">
              <a:lnSpc>
                <a:spcPct val="100000"/>
              </a:lnSpc>
            </a:pPr>
            <a:r>
              <a:rPr lang="en-GB" sz="2400" b="1" dirty="0">
                <a:solidFill>
                  <a:schemeClr val="bg1"/>
                </a:solidFill>
              </a:rPr>
              <a:t>Statistical dependence </a:t>
            </a:r>
            <a:r>
              <a:rPr lang="en-GB" sz="2400" dirty="0">
                <a:solidFill>
                  <a:schemeClr val="bg1"/>
                </a:solidFill>
              </a:rPr>
              <a:t>(correlation coefficients).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394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6BCC-D6B1-A24B-8F33-14FAB4CB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>
                <a:latin typeface="AU Passata" panose="020B0503030502030804" pitchFamily="34" charset="77"/>
              </a:rPr>
              <a:t>Exploratory Data Analysis</a:t>
            </a:r>
            <a:br>
              <a:rPr lang="en-GB" sz="4800" noProof="0" dirty="0">
                <a:latin typeface="AU Passata" panose="020B0503030502030804" pitchFamily="34" charset="77"/>
              </a:rPr>
            </a:br>
            <a:r>
              <a:rPr lang="en-GB" sz="4000" b="0" noProof="0" dirty="0">
                <a:latin typeface="AU Passata" panose="020B0503030502030804" pitchFamily="34" charset="77"/>
              </a:rPr>
              <a:t>What we will talk about today</a:t>
            </a:r>
            <a:endParaRPr lang="en-GB" b="0" noProof="0" dirty="0">
              <a:latin typeface="AU Passata" panose="020B05030305020308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A5FD2-4CDA-3E42-AF7B-D7B440D0B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960079"/>
            <a:ext cx="10407376" cy="3937484"/>
          </a:xfrm>
        </p:spPr>
        <p:txBody>
          <a:bodyPr/>
          <a:lstStyle/>
          <a:p>
            <a:r>
              <a:rPr lang="en-GB" sz="2800" noProof="0" dirty="0">
                <a:highlight>
                  <a:srgbClr val="FFFF00"/>
                </a:highlight>
                <a:latin typeface="AU Passata" panose="020B0503030502030804" pitchFamily="34" charset="77"/>
              </a:rPr>
              <a:t>A very quick recap on </a:t>
            </a:r>
            <a:r>
              <a:rPr lang="en-GB" sz="2800" b="1" noProof="0" dirty="0">
                <a:highlight>
                  <a:srgbClr val="FFFF00"/>
                </a:highlight>
                <a:latin typeface="AU Passata" panose="020B0503030502030804" pitchFamily="34" charset="77"/>
              </a:rPr>
              <a:t>R</a:t>
            </a:r>
            <a:r>
              <a:rPr lang="en-GB" sz="2800" noProof="0" dirty="0">
                <a:highlight>
                  <a:srgbClr val="FFFF00"/>
                </a:highlight>
                <a:latin typeface="AU Passata" panose="020B0503030502030804" pitchFamily="34" charset="77"/>
              </a:rPr>
              <a:t> basics</a:t>
            </a:r>
          </a:p>
          <a:p>
            <a:r>
              <a:rPr lang="en-GB" sz="2800" noProof="0" dirty="0">
                <a:latin typeface="AU Passata" panose="020B0503030502030804" pitchFamily="34" charset="77"/>
              </a:rPr>
              <a:t>Exploratory Data Analysis </a:t>
            </a:r>
            <a:r>
              <a:rPr lang="en-GB" sz="2800" noProof="0" dirty="0">
                <a:solidFill>
                  <a:schemeClr val="bg1">
                    <a:lumMod val="50000"/>
                  </a:schemeClr>
                </a:solidFill>
                <a:latin typeface="AU Passata" panose="020B0503030502030804" pitchFamily="34" charset="77"/>
              </a:rPr>
              <a:t>- Why?</a:t>
            </a:r>
          </a:p>
          <a:p>
            <a:r>
              <a:rPr lang="en-GB" sz="2800" noProof="0" dirty="0">
                <a:latin typeface="AU Passata" panose="020B0503030502030804" pitchFamily="34" charset="77"/>
              </a:rPr>
              <a:t>Summary statistics</a:t>
            </a:r>
            <a:r>
              <a:rPr lang="en-GB" sz="2800" noProof="0" dirty="0">
                <a:solidFill>
                  <a:schemeClr val="bg1">
                    <a:lumMod val="50000"/>
                  </a:schemeClr>
                </a:solidFill>
                <a:latin typeface="AU Passata" panose="020B0503030502030804" pitchFamily="34" charset="77"/>
              </a:rPr>
              <a:t> – Get an overview of your data</a:t>
            </a:r>
          </a:p>
          <a:p>
            <a:r>
              <a:rPr lang="en-GB" sz="2800" noProof="0" dirty="0">
                <a:latin typeface="AU Passata" panose="020B0503030502030804" pitchFamily="34" charset="77"/>
              </a:rPr>
              <a:t>Visualisation </a:t>
            </a:r>
            <a:r>
              <a:rPr lang="en-GB" sz="2800" noProof="0" dirty="0">
                <a:solidFill>
                  <a:schemeClr val="bg1">
                    <a:lumMod val="50000"/>
                  </a:schemeClr>
                </a:solidFill>
                <a:latin typeface="AU Passata" panose="020B0503030502030804" pitchFamily="34" charset="77"/>
              </a:rPr>
              <a:t>– A figure is worth 1000 words</a:t>
            </a:r>
          </a:p>
          <a:p>
            <a:r>
              <a:rPr lang="en-GB" sz="2800" noProof="0" dirty="0">
                <a:latin typeface="AU Passata" panose="020B0503030502030804" pitchFamily="34" charset="77"/>
              </a:rPr>
              <a:t>Transformations </a:t>
            </a:r>
            <a:r>
              <a:rPr lang="en-GB" sz="2800" noProof="0" dirty="0">
                <a:solidFill>
                  <a:schemeClr val="bg1">
                    <a:lumMod val="50000"/>
                  </a:schemeClr>
                </a:solidFill>
                <a:latin typeface="AU Passata" panose="020B0503030502030804" pitchFamily="34" charset="77"/>
              </a:rPr>
              <a:t>– Making data symmetrical an comparable</a:t>
            </a:r>
          </a:p>
          <a:p>
            <a:r>
              <a:rPr lang="en-GB" sz="2800" noProof="0" dirty="0">
                <a:latin typeface="AU Passata" panose="020B0503030502030804" pitchFamily="34" charset="77"/>
              </a:rPr>
              <a:t>Modelling </a:t>
            </a:r>
            <a:r>
              <a:rPr lang="en-GB" sz="2800" noProof="0" dirty="0">
                <a:solidFill>
                  <a:schemeClr val="bg1">
                    <a:lumMod val="50000"/>
                  </a:schemeClr>
                </a:solidFill>
                <a:latin typeface="AU Passata" panose="020B0503030502030804" pitchFamily="34" charset="77"/>
              </a:rPr>
              <a:t>– Establish simple relations between variables</a:t>
            </a:r>
          </a:p>
          <a:p>
            <a:pPr>
              <a:buNone/>
            </a:pPr>
            <a:r>
              <a:rPr lang="en-GB" sz="2800" noProof="0" dirty="0">
                <a:latin typeface="AU Passata" panose="020B0503030502030804" pitchFamily="34" charset="77"/>
              </a:rPr>
              <a:t>Statistical Test </a:t>
            </a:r>
            <a:r>
              <a:rPr lang="en-GB" sz="2800" noProof="0" dirty="0">
                <a:solidFill>
                  <a:schemeClr val="bg1">
                    <a:lumMod val="50000"/>
                  </a:schemeClr>
                </a:solidFill>
                <a:latin typeface="AU Passata" panose="020B0503030502030804" pitchFamily="34" charset="77"/>
              </a:rPr>
              <a:t>– What are they doing?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5F7D8-A775-A84B-99FE-701FA7390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97470-D33D-6341-88C7-0466D8CC7548}" type="datetime1">
              <a:rPr lang="en-GB" smtClean="0">
                <a:latin typeface="AU Passata" panose="020B0503030502030804" pitchFamily="34" charset="77"/>
              </a:rPr>
              <a:t>21/07/2022</a:t>
            </a:fld>
            <a:r>
              <a:rPr lang="en-GB">
                <a:latin typeface="AU Passata" panose="020B0503030502030804" pitchFamily="34" charset="77"/>
              </a:rPr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1015022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CC942DE-F122-F256-6CAB-599DC9A3E33B}"/>
              </a:ext>
            </a:extLst>
          </p:cNvPr>
          <p:cNvGrpSpPr/>
          <p:nvPr/>
        </p:nvGrpSpPr>
        <p:grpSpPr>
          <a:xfrm>
            <a:off x="6226816" y="4417680"/>
            <a:ext cx="5089597" cy="1337214"/>
            <a:chOff x="32238" y="4289580"/>
            <a:chExt cx="5089597" cy="1337214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A51734A2-41E3-5B4B-B324-F5CEF6F46EC6}"/>
                </a:ext>
              </a:extLst>
            </p:cNvPr>
            <p:cNvSpPr/>
            <p:nvPr/>
          </p:nvSpPr>
          <p:spPr bwMode="auto">
            <a:xfrm>
              <a:off x="200851" y="4289580"/>
              <a:ext cx="4920984" cy="1337214"/>
            </a:xfrm>
            <a:prstGeom prst="roundRect">
              <a:avLst>
                <a:gd name="adj" fmla="val 5749"/>
              </a:avLst>
            </a:prstGeom>
            <a:solidFill>
              <a:schemeClr val="accent2"/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C91E3958-86A9-0D47-BF4B-ABD077EC36B9}"/>
                    </a:ext>
                  </a:extLst>
                </p:cNvPr>
                <p:cNvSpPr/>
                <p:nvPr/>
              </p:nvSpPr>
              <p:spPr>
                <a:xfrm>
                  <a:off x="3251388" y="4304707"/>
                  <a:ext cx="1866472" cy="13069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chemeClr val="bg1"/>
                      </a:solidFill>
                      <a:latin typeface="+mn-lt"/>
                    </a:rPr>
                    <a:t> Variance</a:t>
                  </a:r>
                </a:p>
                <a:p>
                  <a:pPr>
                    <a:lnSpc>
                      <a:spcPct val="95000"/>
                    </a:lnSpc>
                  </a:pPr>
                  <a14:m>
                    <m:oMath xmlns:m="http://schemas.openxmlformats.org/officeDocument/2006/math"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chemeClr val="bg1"/>
                      </a:solidFill>
                    </a:rPr>
                    <a:t> Standard Deviation</a:t>
                  </a:r>
                </a:p>
                <a:p>
                  <a:pPr>
                    <a:lnSpc>
                      <a:spcPct val="95000"/>
                    </a:lnSpc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chemeClr val="bg1"/>
                      </a:solidFill>
                    </a:rPr>
                    <a:t>Standard Error</a:t>
                  </a:r>
                  <a:endParaRPr lang="en-US" sz="1400" dirty="0">
                    <a:solidFill>
                      <a:schemeClr val="bg1"/>
                    </a:solidFill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num>
                              <m:den>
                                <m: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C91E3958-86A9-0D47-BF4B-ABD077EC36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1388" y="4304707"/>
                  <a:ext cx="1866472" cy="1306961"/>
                </a:xfrm>
                <a:prstGeom prst="rect">
                  <a:avLst/>
                </a:prstGeom>
                <a:blipFill>
                  <a:blip r:embed="rId2"/>
                  <a:stretch>
                    <a:fillRect l="-2721" t="-4762" r="-5442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163575A-A46F-2F47-ACB1-098D6C0DD070}"/>
                </a:ext>
              </a:extLst>
            </p:cNvPr>
            <p:cNvSpPr/>
            <p:nvPr/>
          </p:nvSpPr>
          <p:spPr>
            <a:xfrm>
              <a:off x="32238" y="4553461"/>
              <a:ext cx="3215174" cy="809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1" dirty="0">
                  <a:solidFill>
                    <a:schemeClr val="bg1"/>
                  </a:solidFill>
                </a:rPr>
                <a:t>Dispersion</a:t>
              </a:r>
            </a:p>
            <a:p>
              <a:pPr algn="ctr">
                <a:lnSpc>
                  <a:spcPct val="95000"/>
                </a:lnSpc>
              </a:pPr>
              <a:r>
                <a:rPr lang="en-GB" sz="1400" dirty="0">
                  <a:solidFill>
                    <a:schemeClr val="bg1"/>
                  </a:solidFill>
                </a:rPr>
                <a:t>Characterises the variability  of the observations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1854B8-4FB4-A742-A587-AF4F8042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EDA – </a:t>
            </a:r>
            <a:r>
              <a:rPr lang="en-GB" sz="4800" b="0" noProof="0" dirty="0"/>
              <a:t>Descriptive statistics</a:t>
            </a:r>
            <a:endParaRPr lang="en-GB" sz="4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E2E06-7993-C348-911C-362CF90C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1C0F-9C62-2C4F-BDF0-4FD8F4BFE291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A085A-39FE-3C45-8D4F-E1EE823EB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02" y="1798308"/>
            <a:ext cx="6109349" cy="305467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1EF2FD6-14DE-F545-B8F5-62A8FBCC8C91}"/>
              </a:ext>
            </a:extLst>
          </p:cNvPr>
          <p:cNvGrpSpPr/>
          <p:nvPr/>
        </p:nvGrpSpPr>
        <p:grpSpPr>
          <a:xfrm>
            <a:off x="5899177" y="1414644"/>
            <a:ext cx="3692300" cy="916162"/>
            <a:chOff x="2175337" y="2139458"/>
            <a:chExt cx="3692300" cy="916162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A0F5B8D-DFA9-4F45-898E-D91EB738FD6E}"/>
                </a:ext>
              </a:extLst>
            </p:cNvPr>
            <p:cNvSpPr/>
            <p:nvPr/>
          </p:nvSpPr>
          <p:spPr bwMode="auto">
            <a:xfrm>
              <a:off x="2209189" y="2139458"/>
              <a:ext cx="3658448" cy="916162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CA653F-5620-7647-8573-668CD4972E4F}"/>
                </a:ext>
              </a:extLst>
            </p:cNvPr>
            <p:cNvSpPr txBox="1"/>
            <p:nvPr/>
          </p:nvSpPr>
          <p:spPr>
            <a:xfrm>
              <a:off x="5142299" y="2290532"/>
              <a:ext cx="602729" cy="61401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400" dirty="0">
                  <a:solidFill>
                    <a:schemeClr val="bg1"/>
                  </a:solidFill>
                  <a:latin typeface="+mn-lt"/>
                </a:rPr>
                <a:t>Mean</a:t>
              </a:r>
            </a:p>
            <a:p>
              <a:pPr>
                <a:lnSpc>
                  <a:spcPct val="95000"/>
                </a:lnSpc>
              </a:pPr>
              <a:r>
                <a:rPr lang="en-GB" sz="1400" dirty="0">
                  <a:solidFill>
                    <a:schemeClr val="bg1"/>
                  </a:solidFill>
                  <a:latin typeface="+mn-lt"/>
                </a:rPr>
                <a:t>Median</a:t>
              </a:r>
            </a:p>
            <a:p>
              <a:pPr>
                <a:lnSpc>
                  <a:spcPct val="95000"/>
                </a:lnSpc>
              </a:pPr>
              <a:r>
                <a:rPr lang="en-GB" sz="1400" dirty="0">
                  <a:solidFill>
                    <a:schemeClr val="bg1"/>
                  </a:solidFill>
                  <a:latin typeface="+mn-lt"/>
                </a:rPr>
                <a:t>Mode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5721D-CF8B-2048-81A2-D0926489D39A}"/>
                </a:ext>
              </a:extLst>
            </p:cNvPr>
            <p:cNvSpPr/>
            <p:nvPr/>
          </p:nvSpPr>
          <p:spPr>
            <a:xfrm>
              <a:off x="2175337" y="2182041"/>
              <a:ext cx="2420770" cy="83099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1" dirty="0">
                  <a:solidFill>
                    <a:schemeClr val="bg1"/>
                  </a:solidFill>
                </a:rPr>
                <a:t>Central tendency </a:t>
              </a:r>
            </a:p>
            <a:p>
              <a:pPr algn="ctr">
                <a:lnSpc>
                  <a:spcPct val="100000"/>
                </a:lnSpc>
              </a:pPr>
              <a:r>
                <a:rPr lang="en-GB" sz="1400" dirty="0">
                  <a:solidFill>
                    <a:schemeClr val="bg1"/>
                  </a:solidFill>
                </a:rPr>
                <a:t>Characterises the central point of the observations</a:t>
              </a:r>
              <a:endParaRPr lang="en-GB" sz="2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34E1CEF-99C2-EC96-5AE9-D5D501983075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rot="10800000" flipV="1">
            <a:off x="3858641" y="1872726"/>
            <a:ext cx="2040536" cy="229040"/>
          </a:xfrm>
          <a:prstGeom prst="bentConnector3">
            <a:avLst>
              <a:gd name="adj1" fmla="val 99897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8152FB4A-1B31-99BA-80F8-9EC508C708C8}"/>
              </a:ext>
            </a:extLst>
          </p:cNvPr>
          <p:cNvSpPr/>
          <p:nvPr/>
        </p:nvSpPr>
        <p:spPr bwMode="auto">
          <a:xfrm rot="5400000">
            <a:off x="4082457" y="4489209"/>
            <a:ext cx="266577" cy="714209"/>
          </a:xfrm>
          <a:prstGeom prst="rightBrace">
            <a:avLst>
              <a:gd name="adj1" fmla="val 37285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DFA55706-23CA-0F9B-7588-DF09B552B52F}"/>
              </a:ext>
            </a:extLst>
          </p:cNvPr>
          <p:cNvCxnSpPr>
            <a:cxnSpLocks/>
            <a:stCxn id="48" idx="1"/>
            <a:endCxn id="26" idx="1"/>
          </p:cNvCxnSpPr>
          <p:nvPr/>
        </p:nvCxnSpPr>
        <p:spPr bwMode="auto">
          <a:xfrm rot="10800000">
            <a:off x="4215745" y="4979603"/>
            <a:ext cx="2179684" cy="106685"/>
          </a:xfrm>
          <a:prstGeom prst="bentConnector4">
            <a:avLst>
              <a:gd name="adj1" fmla="val 46942"/>
              <a:gd name="adj2" fmla="val -293599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17793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854B8-4FB4-A742-A587-AF4F8042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EDA – </a:t>
            </a:r>
            <a:r>
              <a:rPr lang="en-GB" sz="4800" b="0" noProof="0" dirty="0"/>
              <a:t>Descriptive statistics</a:t>
            </a:r>
            <a:endParaRPr lang="en-GB" sz="4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E2E06-7993-C348-911C-362CF90C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1C0F-9C62-2C4F-BDF0-4FD8F4BFE291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E2A927-C1C1-AB83-36ED-3CBF082AB0B5}"/>
              </a:ext>
            </a:extLst>
          </p:cNvPr>
          <p:cNvGrpSpPr/>
          <p:nvPr/>
        </p:nvGrpSpPr>
        <p:grpSpPr>
          <a:xfrm>
            <a:off x="1287080" y="1841770"/>
            <a:ext cx="9520175" cy="3866195"/>
            <a:chOff x="839608" y="2107659"/>
            <a:chExt cx="9520175" cy="386619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CB72091-D00A-A94F-843F-7966E7AE51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9608" y="2157917"/>
              <a:ext cx="9520175" cy="3588691"/>
              <a:chOff x="5619000" y="1217284"/>
              <a:chExt cx="7274490" cy="2742167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90CFD76B-EE62-A948-90D3-1C55DAAD59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 l="1345" t="637" r="67922" b="1311"/>
              <a:stretch/>
            </p:blipFill>
            <p:spPr>
              <a:xfrm>
                <a:off x="10466191" y="1217284"/>
                <a:ext cx="2427299" cy="270787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C9472DF-61AB-F54D-A74A-740E0413F3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 l="64293" t="3817" r="4974" b="-1868"/>
              <a:stretch/>
            </p:blipFill>
            <p:spPr>
              <a:xfrm>
                <a:off x="5619000" y="1251576"/>
                <a:ext cx="2427301" cy="2707875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B28FAD-A71C-7345-AC1B-DB85E89AFFE0}"/>
                </a:ext>
              </a:extLst>
            </p:cNvPr>
            <p:cNvGrpSpPr/>
            <p:nvPr/>
          </p:nvGrpSpPr>
          <p:grpSpPr>
            <a:xfrm>
              <a:off x="3986997" y="2107659"/>
              <a:ext cx="3341169" cy="3243680"/>
              <a:chOff x="7637006" y="615293"/>
              <a:chExt cx="3341169" cy="324368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EC079EB-037D-8C46-9EBE-77D39859750E}"/>
                  </a:ext>
                </a:extLst>
              </p:cNvPr>
              <p:cNvGrpSpPr/>
              <p:nvPr/>
            </p:nvGrpSpPr>
            <p:grpSpPr>
              <a:xfrm>
                <a:off x="7637006" y="615293"/>
                <a:ext cx="3341169" cy="2549853"/>
                <a:chOff x="8073587" y="446086"/>
                <a:chExt cx="3341169" cy="2549853"/>
              </a:xfrm>
            </p:grpSpPr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3DFB9102-A429-7F40-A04F-2BFA496ADF01}"/>
                    </a:ext>
                  </a:extLst>
                </p:cNvPr>
                <p:cNvSpPr/>
                <p:nvPr/>
              </p:nvSpPr>
              <p:spPr bwMode="auto">
                <a:xfrm>
                  <a:off x="8102082" y="446086"/>
                  <a:ext cx="3284179" cy="2549853"/>
                </a:xfrm>
                <a:prstGeom prst="roundRect">
                  <a:avLst>
                    <a:gd name="adj" fmla="val 8578"/>
                  </a:avLst>
                </a:prstGeom>
                <a:solidFill>
                  <a:schemeClr val="accent2"/>
                </a:solidFill>
                <a:ln w="1778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632F4DD-3403-FF48-A883-A4AD62A2FAE9}"/>
                    </a:ext>
                  </a:extLst>
                </p:cNvPr>
                <p:cNvSpPr/>
                <p:nvPr/>
              </p:nvSpPr>
              <p:spPr>
                <a:xfrm>
                  <a:off x="8102082" y="453804"/>
                  <a:ext cx="3284179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2000" b="1" dirty="0">
                      <a:solidFill>
                        <a:schemeClr val="bg1"/>
                      </a:solidFill>
                    </a:rPr>
                    <a:t>Shape</a:t>
                  </a:r>
                </a:p>
                <a:p>
                  <a:pPr algn="ctr">
                    <a:lnSpc>
                      <a:spcPct val="100000"/>
                    </a:lnSpc>
                  </a:pPr>
                  <a:r>
                    <a:rPr lang="en-GB" sz="1400" dirty="0">
                      <a:solidFill>
                        <a:schemeClr val="bg1"/>
                      </a:solidFill>
                    </a:rPr>
                    <a:t>Characterize the deviation from a normal (symmetrical) distribution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484F05F8-DEB3-6444-BE8C-AD4413BD46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3587" y="1859848"/>
                      <a:ext cx="3341169" cy="1129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Skewness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1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𝑆𝑘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𝑀𝑜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𝑆𝑘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NL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d>
                                  <m:dPr>
                                    <m:ctrlPr>
                                      <a:rPr lang="nl-NL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𝑀𝑑</m:t>
                                    </m:r>
                                  </m:e>
                                </m:d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484F05F8-DEB3-6444-BE8C-AD4413BD46D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73587" y="1859848"/>
                      <a:ext cx="3341169" cy="112922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t="-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BB07D137-965E-934D-A8B6-AAC8533817C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744171" y="1269671"/>
                  <a:ext cx="0" cy="523696"/>
                </a:xfrm>
                <a:prstGeom prst="straightConnector1">
                  <a:avLst/>
                </a:prstGeom>
                <a:solidFill>
                  <a:schemeClr val="accent2"/>
                </a:solidFill>
                <a:ln w="571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7ECBCEC-A272-574F-996F-516D4C2310CC}"/>
                  </a:ext>
                </a:extLst>
              </p:cNvPr>
              <p:cNvSpPr/>
              <p:nvPr/>
            </p:nvSpPr>
            <p:spPr>
              <a:xfrm>
                <a:off x="8104549" y="3274198"/>
                <a:ext cx="241263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1600" dirty="0"/>
                  <a:t>Skewness direction given by the sign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46B218-CCB4-6446-B0FC-45019D7722CE}"/>
                </a:ext>
              </a:extLst>
            </p:cNvPr>
            <p:cNvSpPr txBox="1"/>
            <p:nvPr/>
          </p:nvSpPr>
          <p:spPr>
            <a:xfrm>
              <a:off x="2052972" y="5681466"/>
              <a:ext cx="1471557" cy="29238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sz="2000" i="1" dirty="0" err="1">
                  <a:latin typeface="+mn-lt"/>
                </a:rPr>
                <a:t>μ</a:t>
              </a:r>
              <a:r>
                <a:rPr lang="en-US" sz="2000" dirty="0">
                  <a:latin typeface="+mn-lt"/>
                </a:rPr>
                <a:t> &lt; Md or Mo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604D9C4-4F47-5249-B5EC-BE7764D34205}"/>
                </a:ext>
              </a:extLst>
            </p:cNvPr>
            <p:cNvSpPr txBox="1"/>
            <p:nvPr/>
          </p:nvSpPr>
          <p:spPr>
            <a:xfrm>
              <a:off x="7689647" y="5681466"/>
              <a:ext cx="1471557" cy="29238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sz="2000" i="1" dirty="0" err="1">
                  <a:latin typeface="+mn-lt"/>
                </a:rPr>
                <a:t>μ</a:t>
              </a:r>
              <a:r>
                <a:rPr lang="en-US" sz="2000" dirty="0">
                  <a:latin typeface="+mn-lt"/>
                </a:rPr>
                <a:t> &gt; Md or 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2658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854B8-4FB4-A742-A587-AF4F8042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EDA – </a:t>
            </a:r>
            <a:r>
              <a:rPr lang="en-GB" sz="4800" b="0" noProof="0" dirty="0"/>
              <a:t>Descriptive statistics</a:t>
            </a:r>
            <a:endParaRPr lang="en-GB" sz="4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E2E06-7993-C348-911C-362CF90C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1C0F-9C62-2C4F-BDF0-4FD8F4BFE291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3443D0-122D-4041-AF7C-8F2F3C0823EF}"/>
              </a:ext>
            </a:extLst>
          </p:cNvPr>
          <p:cNvGrpSpPr>
            <a:grpSpLocks noChangeAspect="1"/>
          </p:cNvGrpSpPr>
          <p:nvPr/>
        </p:nvGrpSpPr>
        <p:grpSpPr>
          <a:xfrm>
            <a:off x="932459" y="2016869"/>
            <a:ext cx="9770800" cy="3744508"/>
            <a:chOff x="5480311" y="3859306"/>
            <a:chExt cx="5318563" cy="203825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5E1AB59-6B0F-634A-98EC-FDFF57FBE3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311" y="3859306"/>
              <a:ext cx="2662588" cy="2038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2EDD76D-B443-B94C-BE1D-8DC262A4C980}"/>
                </a:ext>
              </a:extLst>
            </p:cNvPr>
            <p:cNvGrpSpPr/>
            <p:nvPr/>
          </p:nvGrpSpPr>
          <p:grpSpPr>
            <a:xfrm>
              <a:off x="8289858" y="3933007"/>
              <a:ext cx="2509016" cy="1789564"/>
              <a:chOff x="9498136" y="3892346"/>
              <a:chExt cx="2509016" cy="1789564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9E3C62D3-D70F-B34D-B493-921E601D823A}"/>
                  </a:ext>
                </a:extLst>
              </p:cNvPr>
              <p:cNvSpPr/>
              <p:nvPr/>
            </p:nvSpPr>
            <p:spPr bwMode="auto">
              <a:xfrm>
                <a:off x="9503427" y="3892346"/>
                <a:ext cx="2503725" cy="1344304"/>
              </a:xfrm>
              <a:prstGeom prst="roundRect">
                <a:avLst>
                  <a:gd name="adj" fmla="val 9473"/>
                </a:avLst>
              </a:prstGeom>
              <a:solidFill>
                <a:schemeClr val="accent2"/>
              </a:solidFill>
              <a:ln w="1778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68FF54D-2E19-2240-8AD0-3472D7EFBA79}"/>
                  </a:ext>
                </a:extLst>
              </p:cNvPr>
              <p:cNvSpPr/>
              <p:nvPr/>
            </p:nvSpPr>
            <p:spPr>
              <a:xfrm>
                <a:off x="10704908" y="3964028"/>
                <a:ext cx="1266795" cy="452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b="1" dirty="0">
                    <a:solidFill>
                      <a:schemeClr val="bg1"/>
                    </a:solidFill>
                  </a:rPr>
                  <a:t>Shape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GB" sz="1400" dirty="0">
                    <a:solidFill>
                      <a:schemeClr val="bg1"/>
                    </a:solidFill>
                  </a:rPr>
                  <a:t>Help to identify outlier problems.</a:t>
                </a:r>
              </a:p>
            </p:txBody>
          </p: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EA872E85-F5CD-EC4D-8858-C51BADE0D03D}"/>
                  </a:ext>
                </a:extLst>
              </p:cNvPr>
              <p:cNvCxnSpPr>
                <a:cxnSpLocks/>
                <a:stCxn id="40" idx="2"/>
              </p:cNvCxnSpPr>
              <p:nvPr/>
            </p:nvCxnSpPr>
            <p:spPr bwMode="auto">
              <a:xfrm rot="5400000">
                <a:off x="10894703" y="4130596"/>
                <a:ext cx="157833" cy="729374"/>
              </a:xfrm>
              <a:prstGeom prst="bentConnector2">
                <a:avLst/>
              </a:prstGeom>
              <a:solidFill>
                <a:schemeClr val="accent2"/>
              </a:solidFill>
              <a:ln w="571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1C0375D-66D4-0D4F-A084-5C699E7B9CAB}"/>
                  </a:ext>
                </a:extLst>
              </p:cNvPr>
              <p:cNvSpPr/>
              <p:nvPr/>
            </p:nvSpPr>
            <p:spPr>
              <a:xfrm>
                <a:off x="9498136" y="5397104"/>
                <a:ext cx="1789459" cy="284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 dirty="0">
                    <a:latin typeface="+mn-lt"/>
                  </a:rPr>
                  <a:t>Kurtosis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GB" sz="1400" dirty="0"/>
                  <a:t>Larger kurtosis = serious outlier problem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C48F49-4E79-F08D-35B0-091210F34094}"/>
                  </a:ext>
                </a:extLst>
              </p:cNvPr>
              <p:cNvSpPr txBox="1"/>
              <p:nvPr/>
            </p:nvSpPr>
            <p:spPr>
              <a:xfrm>
                <a:off x="6000251" y="3017758"/>
                <a:ext cx="2618858" cy="5485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C48F49-4E79-F08D-35B0-091210F34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251" y="3017758"/>
                <a:ext cx="2618858" cy="548548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40E54E-8D8B-582F-48AF-275838DDC078}"/>
                  </a:ext>
                </a:extLst>
              </p:cNvPr>
              <p:cNvSpPr txBox="1"/>
              <p:nvPr/>
            </p:nvSpPr>
            <p:spPr>
              <a:xfrm>
                <a:off x="6054755" y="3568803"/>
                <a:ext cx="3086649" cy="770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GB" sz="2800" dirty="0">
                    <a:solidFill>
                      <a:schemeClr val="bg1"/>
                    </a:solidFill>
                    <a:latin typeface="+mn-lt"/>
                  </a:rPr>
                  <a:t>      </a:t>
                </a:r>
                <a:r>
                  <a:rPr lang="en-GB" sz="2000" dirty="0">
                    <a:solidFill>
                      <a:schemeClr val="bg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sz="20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endParaRPr lang="en-GB" sz="2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40E54E-8D8B-582F-48AF-275838DDC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755" y="3568803"/>
                <a:ext cx="3086649" cy="770339"/>
              </a:xfrm>
              <a:prstGeom prst="rect">
                <a:avLst/>
              </a:prstGeom>
              <a:blipFill>
                <a:blip r:embed="rId4"/>
                <a:stretch>
                  <a:fillRect t="-9677" r="-2869" b="-758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5971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2F32-DF36-124F-9E4F-380DB7D9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Exploratory Data Analysis: </a:t>
            </a:r>
            <a:r>
              <a:rPr lang="en-GB" sz="4800" b="0" noProof="0" dirty="0"/>
              <a:t>tools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64430-503B-4D45-AB22-9A55861CF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FB80-ADA1-1C40-81B4-D630FE82D710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99D3AF-E614-3743-82DA-2C3897299135}"/>
              </a:ext>
            </a:extLst>
          </p:cNvPr>
          <p:cNvGrpSpPr/>
          <p:nvPr/>
        </p:nvGrpSpPr>
        <p:grpSpPr>
          <a:xfrm>
            <a:off x="3514694" y="1579482"/>
            <a:ext cx="2626356" cy="4273558"/>
            <a:chOff x="315913" y="1756533"/>
            <a:chExt cx="2626356" cy="427355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E54F8DC-DB95-EC46-9868-9D2F224DCD54}"/>
                </a:ext>
              </a:extLst>
            </p:cNvPr>
            <p:cNvSpPr/>
            <p:nvPr/>
          </p:nvSpPr>
          <p:spPr bwMode="auto">
            <a:xfrm>
              <a:off x="315913" y="1756533"/>
              <a:ext cx="2626356" cy="4273558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98696D-B9D2-4848-93AB-EB59C370F88B}"/>
                </a:ext>
              </a:extLst>
            </p:cNvPr>
            <p:cNvSpPr/>
            <p:nvPr/>
          </p:nvSpPr>
          <p:spPr>
            <a:xfrm>
              <a:off x="503267" y="1850955"/>
              <a:ext cx="2251648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Visualisation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E7E398-A335-194F-8960-E8F60DA48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514" y="2776265"/>
              <a:ext cx="2229154" cy="137663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BB045C3-4AA4-C445-9047-21C52D17F074}"/>
              </a:ext>
            </a:extLst>
          </p:cNvPr>
          <p:cNvGrpSpPr/>
          <p:nvPr/>
        </p:nvGrpSpPr>
        <p:grpSpPr>
          <a:xfrm>
            <a:off x="6355226" y="1579482"/>
            <a:ext cx="2626356" cy="4273558"/>
            <a:chOff x="4320788" y="1756533"/>
            <a:chExt cx="2626356" cy="4273558"/>
          </a:xfrm>
          <a:solidFill>
            <a:schemeClr val="bg1">
              <a:lumMod val="50000"/>
            </a:schemeClr>
          </a:solidFill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8A5E1FE-8D1D-EE4F-98C3-A9790F58A19D}"/>
                </a:ext>
              </a:extLst>
            </p:cNvPr>
            <p:cNvSpPr/>
            <p:nvPr/>
          </p:nvSpPr>
          <p:spPr bwMode="auto">
            <a:xfrm>
              <a:off x="4320788" y="1756533"/>
              <a:ext cx="2626356" cy="4273558"/>
            </a:xfrm>
            <a:prstGeom prst="roundRect">
              <a:avLst/>
            </a:prstGeom>
            <a:grp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C6B3EA-F7E8-DC46-B587-1D21C6660309}"/>
                </a:ext>
              </a:extLst>
            </p:cNvPr>
            <p:cNvSpPr/>
            <p:nvPr/>
          </p:nvSpPr>
          <p:spPr>
            <a:xfrm>
              <a:off x="4508142" y="1850955"/>
              <a:ext cx="2251648" cy="461665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Transformation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24863D1-ADF4-944E-BCF3-AC78687628E8}"/>
                </a:ext>
              </a:extLst>
            </p:cNvPr>
            <p:cNvGrpSpPr/>
            <p:nvPr/>
          </p:nvGrpSpPr>
          <p:grpSpPr>
            <a:xfrm>
              <a:off x="4728309" y="2444753"/>
              <a:ext cx="1811315" cy="3328347"/>
              <a:chOff x="5662364" y="2476917"/>
              <a:chExt cx="1811315" cy="3328347"/>
            </a:xfrm>
            <a:grpFill/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2CB95E5-F10E-5D4D-8E2E-BAC2DE435B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1609"/>
              <a:stretch/>
            </p:blipFill>
            <p:spPr>
              <a:xfrm>
                <a:off x="5680601" y="2476917"/>
                <a:ext cx="1793078" cy="1617276"/>
              </a:xfrm>
              <a:prstGeom prst="rect">
                <a:avLst/>
              </a:prstGeom>
              <a:grpFill/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AD37DA7-65F0-0848-B95B-219BED386F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1395" t="-347" r="214" b="347"/>
              <a:stretch/>
            </p:blipFill>
            <p:spPr>
              <a:xfrm>
                <a:off x="5662364" y="4187988"/>
                <a:ext cx="1793078" cy="1617276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7FB7C36-E02C-8040-A01C-13361780C907}"/>
              </a:ext>
            </a:extLst>
          </p:cNvPr>
          <p:cNvGrpSpPr/>
          <p:nvPr/>
        </p:nvGrpSpPr>
        <p:grpSpPr>
          <a:xfrm>
            <a:off x="9195757" y="1579482"/>
            <a:ext cx="2626356" cy="4273558"/>
            <a:chOff x="9246556" y="1718433"/>
            <a:chExt cx="2626356" cy="4273558"/>
          </a:xfrm>
          <a:solidFill>
            <a:schemeClr val="bg1">
              <a:lumMod val="50000"/>
            </a:schemeClr>
          </a:solidFill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8D4DCCE-CB56-2745-8A9A-7D3AE38BACD2}"/>
                </a:ext>
              </a:extLst>
            </p:cNvPr>
            <p:cNvSpPr/>
            <p:nvPr/>
          </p:nvSpPr>
          <p:spPr bwMode="auto">
            <a:xfrm>
              <a:off x="9246556" y="1718433"/>
              <a:ext cx="2626356" cy="4273558"/>
            </a:xfrm>
            <a:prstGeom prst="roundRect">
              <a:avLst/>
            </a:prstGeom>
            <a:grp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C3A02C-1707-684B-8B1B-29DFF972ABC6}"/>
                </a:ext>
              </a:extLst>
            </p:cNvPr>
            <p:cNvSpPr/>
            <p:nvPr/>
          </p:nvSpPr>
          <p:spPr>
            <a:xfrm>
              <a:off x="9433592" y="1812855"/>
              <a:ext cx="2252284" cy="461665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Modelling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E87B460-2A7C-D944-A13B-CAF47DFC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99605" y="3319463"/>
              <a:ext cx="2320259" cy="1432898"/>
            </a:xfrm>
            <a:prstGeom prst="rect">
              <a:avLst/>
            </a:prstGeom>
            <a:grpFill/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8D6C9FE-22E0-C448-8F25-BEA86A519C79}"/>
              </a:ext>
            </a:extLst>
          </p:cNvPr>
          <p:cNvSpPr/>
          <p:nvPr/>
        </p:nvSpPr>
        <p:spPr>
          <a:xfrm>
            <a:off x="7920116" y="6581001"/>
            <a:ext cx="42952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dirty="0"/>
              <a:t>Figures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Grolemund and Wickham (2017) R for Data Science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3F9B6D-8769-2F4B-BE19-0195DADAFFB1}"/>
              </a:ext>
            </a:extLst>
          </p:cNvPr>
          <p:cNvGrpSpPr/>
          <p:nvPr/>
        </p:nvGrpSpPr>
        <p:grpSpPr>
          <a:xfrm>
            <a:off x="674162" y="1579482"/>
            <a:ext cx="2626356" cy="4273558"/>
            <a:chOff x="-3546250" y="1746887"/>
            <a:chExt cx="2626356" cy="4273558"/>
          </a:xfrm>
          <a:solidFill>
            <a:schemeClr val="bg1">
              <a:lumMod val="5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C55BD90-8099-EA43-A997-ADC7EAB166BB}"/>
                </a:ext>
              </a:extLst>
            </p:cNvPr>
            <p:cNvSpPr/>
            <p:nvPr/>
          </p:nvSpPr>
          <p:spPr bwMode="auto">
            <a:xfrm>
              <a:off x="-3546250" y="1746887"/>
              <a:ext cx="2626356" cy="4273558"/>
            </a:xfrm>
            <a:prstGeom prst="roundRect">
              <a:avLst/>
            </a:prstGeom>
            <a:grp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8D368B-9872-904A-8FD0-01F0562D2431}"/>
                </a:ext>
              </a:extLst>
            </p:cNvPr>
            <p:cNvSpPr/>
            <p:nvPr/>
          </p:nvSpPr>
          <p:spPr>
            <a:xfrm>
              <a:off x="-3358896" y="1850955"/>
              <a:ext cx="2251648" cy="830997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Descriptive</a:t>
              </a:r>
            </a:p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statistics 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43A547-AFA1-EC4F-9BE6-370D8BBBF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477188" y="3513220"/>
              <a:ext cx="2488232" cy="1079581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25530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34E3CB-566B-AC4E-A8C0-6AFFEF189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EDA – </a:t>
            </a:r>
            <a:r>
              <a:rPr lang="en-GB" sz="4800" b="0" noProof="0" dirty="0"/>
              <a:t>Visualization</a:t>
            </a:r>
            <a:endParaRPr lang="en-GB" sz="4800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9EB0EF-E7C2-D746-9711-4F788067E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169" y="1373021"/>
            <a:ext cx="10220325" cy="4521366"/>
          </a:xfrm>
        </p:spPr>
        <p:txBody>
          <a:bodyPr/>
          <a:lstStyle/>
          <a:p>
            <a:r>
              <a:rPr lang="en-GB" sz="2800" noProof="0" dirty="0"/>
              <a:t>The Three main functions of graphical displays in data analysis:</a:t>
            </a:r>
          </a:p>
          <a:p>
            <a:endParaRPr lang="en-GB" noProof="0" dirty="0"/>
          </a:p>
          <a:p>
            <a:pPr lvl="1"/>
            <a:r>
              <a:rPr lang="en-GB" sz="2400" b="1" noProof="0" dirty="0">
                <a:highlight>
                  <a:srgbClr val="C0C0C0"/>
                </a:highlight>
              </a:rPr>
              <a:t>Explore</a:t>
            </a:r>
            <a:r>
              <a:rPr lang="en-GB" sz="2400" b="1" noProof="0" dirty="0"/>
              <a:t>:</a:t>
            </a:r>
            <a:r>
              <a:rPr lang="en-GB" sz="2400" noProof="0" dirty="0"/>
              <a:t> Checking data for unusual values, making sure the data meet the assumptions of the chosen analysis and occasionally deciding what analysis (or model) to use.</a:t>
            </a:r>
          </a:p>
          <a:p>
            <a:pPr lvl="1"/>
            <a:endParaRPr lang="en-GB" sz="1000" noProof="0" dirty="0"/>
          </a:p>
          <a:p>
            <a:pPr lvl="1"/>
            <a:r>
              <a:rPr lang="en-GB" sz="2400" b="1" noProof="0" dirty="0">
                <a:highlight>
                  <a:srgbClr val="C0C0C0"/>
                </a:highlight>
              </a:rPr>
              <a:t>Analyse</a:t>
            </a:r>
            <a:r>
              <a:rPr lang="en-GB" sz="2400" b="1" noProof="0" dirty="0"/>
              <a:t>:</a:t>
            </a:r>
            <a:r>
              <a:rPr lang="en-GB" sz="2400" noProof="0" dirty="0"/>
              <a:t> Checking assumptions and ensuring that the chosen model is a realistic fit to the data.</a:t>
            </a:r>
            <a:endParaRPr lang="en-GB" sz="2400" b="1" noProof="0" dirty="0"/>
          </a:p>
          <a:p>
            <a:pPr lvl="1"/>
            <a:endParaRPr lang="en-GB" sz="1000" b="1" noProof="0" dirty="0">
              <a:highlight>
                <a:srgbClr val="C0C0C0"/>
              </a:highlight>
            </a:endParaRPr>
          </a:p>
          <a:p>
            <a:pPr lvl="1"/>
            <a:r>
              <a:rPr lang="en-GB" sz="2400" b="1" noProof="0" dirty="0">
                <a:highlight>
                  <a:srgbClr val="C0C0C0"/>
                </a:highlight>
              </a:rPr>
              <a:t>Present</a:t>
            </a:r>
            <a:r>
              <a:rPr lang="en-GB" sz="2400" b="1" noProof="0" dirty="0"/>
              <a:t>:</a:t>
            </a:r>
            <a:r>
              <a:rPr lang="en-GB" sz="2400" noProof="0" dirty="0"/>
              <a:t> Summarizing numerical information and graphical displays for specific statistical purposes.</a:t>
            </a:r>
          </a:p>
          <a:p>
            <a:endParaRPr lang="en-GB" sz="2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6C0F3-D1E1-614C-8F04-905C706B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2EE8B-BF90-214C-AB32-2E12A24893EA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030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742E-BF33-824A-BB5A-75973ED4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visualization:</a:t>
            </a:r>
            <a:r>
              <a:rPr lang="en-GB" sz="4800" b="0" noProof="0" dirty="0"/>
              <a:t> Basic Types</a:t>
            </a:r>
            <a:endParaRPr lang="en-GB" sz="4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78A9F-2EEC-1043-8C64-3996E6BC7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3B55-D1E0-B243-9665-4061BEEC1928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98B685-D9EC-F14D-8D70-5F8DEE162B2C}"/>
              </a:ext>
            </a:extLst>
          </p:cNvPr>
          <p:cNvSpPr/>
          <p:nvPr/>
        </p:nvSpPr>
        <p:spPr>
          <a:xfrm>
            <a:off x="4378097" y="4535284"/>
            <a:ext cx="3600000" cy="144655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200" b="1" dirty="0">
                <a:solidFill>
                  <a:schemeClr val="bg1"/>
                </a:solidFill>
                <a:latin typeface="+mn-lt"/>
              </a:rPr>
              <a:t>Histograms</a:t>
            </a:r>
          </a:p>
          <a:p>
            <a:pPr>
              <a:lnSpc>
                <a:spcPct val="100000"/>
              </a:lnSpc>
            </a:pPr>
            <a:r>
              <a:rPr lang="en-GB" sz="2200" dirty="0">
                <a:solidFill>
                  <a:schemeClr val="bg1"/>
                </a:solidFill>
                <a:latin typeface="+mn-lt"/>
              </a:rPr>
              <a:t>graphical representation of a frequency (or density) of the observations.</a:t>
            </a:r>
            <a:endParaRPr lang="en-GB" sz="220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415F32-B3E6-4F4F-9720-E07199FCB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097" y="945872"/>
            <a:ext cx="3600000" cy="360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533F31E-0998-5949-A676-A19337076A97}"/>
              </a:ext>
            </a:extLst>
          </p:cNvPr>
          <p:cNvSpPr/>
          <p:nvPr/>
        </p:nvSpPr>
        <p:spPr>
          <a:xfrm>
            <a:off x="477838" y="4535283"/>
            <a:ext cx="3600000" cy="144655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200" b="1" dirty="0">
                <a:solidFill>
                  <a:schemeClr val="bg1"/>
                </a:solidFill>
                <a:latin typeface="+mn-lt"/>
              </a:rPr>
              <a:t>Box-plots</a:t>
            </a:r>
          </a:p>
          <a:p>
            <a:pPr>
              <a:lnSpc>
                <a:spcPct val="100000"/>
              </a:lnSpc>
            </a:pPr>
            <a:r>
              <a:rPr lang="en-GB" sz="2200" dirty="0">
                <a:solidFill>
                  <a:schemeClr val="bg1"/>
                </a:solidFill>
                <a:latin typeface="+mn-lt"/>
              </a:rPr>
              <a:t>graphical representation of different descriptive statistics</a:t>
            </a:r>
            <a:endParaRPr lang="en-GB" sz="220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571860-14DC-F64D-92D3-7F8396636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38" y="957747"/>
            <a:ext cx="3600000" cy="3600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3FEFBCD-E3CC-9F42-87C9-FDDE2401CBD2}"/>
              </a:ext>
            </a:extLst>
          </p:cNvPr>
          <p:cNvSpPr/>
          <p:nvPr/>
        </p:nvSpPr>
        <p:spPr>
          <a:xfrm>
            <a:off x="8272913" y="4518462"/>
            <a:ext cx="3600000" cy="14471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200" b="1" dirty="0" err="1">
                <a:solidFill>
                  <a:schemeClr val="bg1"/>
                </a:solidFill>
                <a:latin typeface="+mn-lt"/>
              </a:rPr>
              <a:t>Dotplots</a:t>
            </a:r>
            <a:endParaRPr lang="en-GB" sz="2200" b="1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GB" sz="2200" dirty="0">
                <a:solidFill>
                  <a:schemeClr val="bg1"/>
                </a:solidFill>
                <a:latin typeface="+mn-lt"/>
              </a:rPr>
              <a:t>Each observation is represented by a single dot or symbol.</a:t>
            </a:r>
            <a:endParaRPr lang="en-GB" sz="220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29" name="Content Placeholder 13">
            <a:extLst>
              <a:ext uri="{FF2B5EF4-FFF2-40B4-BE49-F238E27FC236}">
                <a16:creationId xmlns:a16="http://schemas.microsoft.com/office/drawing/2014/main" id="{ECC42AE8-D60E-6047-B77B-FB8792F71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272913" y="929046"/>
            <a:ext cx="3600000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8911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53FB9D9A-3773-3349-A210-424A5AF6B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18" y="879864"/>
            <a:ext cx="5323584" cy="5323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4DC6C5-495D-0344-83C9-1AE560445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visualization:</a:t>
            </a:r>
            <a:r>
              <a:rPr lang="en-GB" sz="4800" b="0" noProof="0" dirty="0"/>
              <a:t> BOX-PLOTs</a:t>
            </a:r>
            <a:endParaRPr lang="en-GB" sz="4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02134-24B5-7F4C-BD7F-1C43B55D8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6BE5-1B02-5145-B601-F2E897C9A9B3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56E8D96-338B-4042-8A1C-DF0936F51F36}"/>
              </a:ext>
            </a:extLst>
          </p:cNvPr>
          <p:cNvGrpSpPr/>
          <p:nvPr/>
        </p:nvGrpSpPr>
        <p:grpSpPr>
          <a:xfrm>
            <a:off x="862325" y="1878642"/>
            <a:ext cx="1821669" cy="2959755"/>
            <a:chOff x="862325" y="1878642"/>
            <a:chExt cx="1821669" cy="29597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89ED54-116D-FA4F-B12E-C62FFCE3F4B7}"/>
                </a:ext>
              </a:extLst>
            </p:cNvPr>
            <p:cNvSpPr txBox="1"/>
            <p:nvPr/>
          </p:nvSpPr>
          <p:spPr>
            <a:xfrm>
              <a:off x="1111700" y="3211243"/>
              <a:ext cx="706925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median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FAD850-8E1A-2A4E-977E-C7A9D0835170}"/>
                </a:ext>
              </a:extLst>
            </p:cNvPr>
            <p:cNvSpPr txBox="1"/>
            <p:nvPr/>
          </p:nvSpPr>
          <p:spPr>
            <a:xfrm>
              <a:off x="898949" y="2567965"/>
              <a:ext cx="1132426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3rd Quantile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9E69F6-AA89-1443-99F6-93BE44B9F69C}"/>
                </a:ext>
              </a:extLst>
            </p:cNvPr>
            <p:cNvSpPr txBox="1"/>
            <p:nvPr/>
          </p:nvSpPr>
          <p:spPr>
            <a:xfrm>
              <a:off x="919339" y="3946613"/>
              <a:ext cx="1091646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1st Quantile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8D3E4D-7359-FD49-B9DC-231F1CBC364B}"/>
                </a:ext>
              </a:extLst>
            </p:cNvPr>
            <p:cNvSpPr txBox="1"/>
            <p:nvPr/>
          </p:nvSpPr>
          <p:spPr>
            <a:xfrm>
              <a:off x="887543" y="4604487"/>
              <a:ext cx="1322806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Q1 – (1.5XIQR)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449C07-2DA2-5A4C-8AE3-B66E55F4E883}"/>
                </a:ext>
              </a:extLst>
            </p:cNvPr>
            <p:cNvSpPr txBox="1"/>
            <p:nvPr/>
          </p:nvSpPr>
          <p:spPr>
            <a:xfrm>
              <a:off x="862325" y="1878642"/>
              <a:ext cx="1367758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Q3 + (1.5XIQR)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7DA1ADF-B40C-6E4A-9710-6AB5AD187C55}"/>
                </a:ext>
              </a:extLst>
            </p:cNvPr>
            <p:cNvCxnSpPr>
              <a:cxnSpLocks/>
              <a:stCxn id="7" idx="3"/>
            </p:cNvCxnSpPr>
            <p:nvPr/>
          </p:nvCxnSpPr>
          <p:spPr bwMode="auto">
            <a:xfrm>
              <a:off x="1818625" y="3328198"/>
              <a:ext cx="358831" cy="0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C946D1-71E7-C34B-B276-F15936D02A37}"/>
                </a:ext>
              </a:extLst>
            </p:cNvPr>
            <p:cNvCxnSpPr>
              <a:cxnSpLocks/>
              <a:stCxn id="12" idx="3"/>
            </p:cNvCxnSpPr>
            <p:nvPr/>
          </p:nvCxnSpPr>
          <p:spPr bwMode="auto">
            <a:xfrm>
              <a:off x="2230083" y="1995597"/>
              <a:ext cx="453911" cy="0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E0B2393-6947-8049-A2D6-ED9F16F3D650}"/>
                </a:ext>
              </a:extLst>
            </p:cNvPr>
            <p:cNvCxnSpPr>
              <a:cxnSpLocks/>
              <a:stCxn id="11" idx="3"/>
            </p:cNvCxnSpPr>
            <p:nvPr/>
          </p:nvCxnSpPr>
          <p:spPr bwMode="auto">
            <a:xfrm>
              <a:off x="2210349" y="4721442"/>
              <a:ext cx="414439" cy="6578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C1B3F7-7139-B141-BB9D-270D4F9C0917}"/>
                </a:ext>
              </a:extLst>
            </p:cNvPr>
            <p:cNvCxnSpPr>
              <a:cxnSpLocks/>
              <a:stCxn id="8" idx="3"/>
            </p:cNvCxnSpPr>
            <p:nvPr/>
          </p:nvCxnSpPr>
          <p:spPr bwMode="auto">
            <a:xfrm>
              <a:off x="2031375" y="2684920"/>
              <a:ext cx="192129" cy="347729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0113FF8-A13E-7543-AD62-C66EF9D766A8}"/>
                </a:ext>
              </a:extLst>
            </p:cNvPr>
            <p:cNvCxnSpPr>
              <a:cxnSpLocks/>
              <a:stCxn id="10" idx="3"/>
            </p:cNvCxnSpPr>
            <p:nvPr/>
          </p:nvCxnSpPr>
          <p:spPr bwMode="auto">
            <a:xfrm flipV="1">
              <a:off x="2010985" y="3703648"/>
              <a:ext cx="192784" cy="359920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F2B5959-1CB5-BD40-B6B7-215A73A0C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534" y="1050895"/>
            <a:ext cx="6570273" cy="3650152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96ABF4C-70E4-E249-9D52-3830EE5FB269}"/>
              </a:ext>
            </a:extLst>
          </p:cNvPr>
          <p:cNvSpPr/>
          <p:nvPr/>
        </p:nvSpPr>
        <p:spPr bwMode="auto">
          <a:xfrm>
            <a:off x="6632933" y="4549773"/>
            <a:ext cx="4596436" cy="1257332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How would identify and outlier using a Boxplot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2A6433F-5771-7538-C048-B74EEEE54F81}"/>
              </a:ext>
            </a:extLst>
          </p:cNvPr>
          <p:cNvCxnSpPr>
            <a:cxnSpLocks/>
            <a:stCxn id="13" idx="1"/>
          </p:cNvCxnSpPr>
          <p:nvPr/>
        </p:nvCxnSpPr>
        <p:spPr bwMode="auto">
          <a:xfrm rot="10800000">
            <a:off x="3748389" y="5063399"/>
            <a:ext cx="2884545" cy="115040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7B4110BA-833C-162A-4968-DF786DCD30A1}"/>
              </a:ext>
            </a:extLst>
          </p:cNvPr>
          <p:cNvSpPr/>
          <p:nvPr/>
        </p:nvSpPr>
        <p:spPr bwMode="auto">
          <a:xfrm>
            <a:off x="3521410" y="4747475"/>
            <a:ext cx="226978" cy="628668"/>
          </a:xfrm>
          <a:prstGeom prst="rightBrace">
            <a:avLst>
              <a:gd name="adj1" fmla="val 53856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388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742E-BF33-824A-BB5A-75973ED4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visualization:</a:t>
            </a:r>
            <a:r>
              <a:rPr lang="en-GB" sz="4800" b="0" noProof="0" dirty="0"/>
              <a:t> Histogram</a:t>
            </a:r>
            <a:endParaRPr lang="en-GB" b="0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E9EA5C-7D56-A948-8EC6-AEB6982DD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9665" y="1373021"/>
            <a:ext cx="5486498" cy="4521366"/>
          </a:xfrm>
        </p:spPr>
        <p:txBody>
          <a:bodyPr/>
          <a:lstStyle/>
          <a:p>
            <a:pPr algn="ctr"/>
            <a:r>
              <a:rPr lang="en-GB" sz="3600" b="1" noProof="0" dirty="0"/>
              <a:t>Which is the shape of the distribution?</a:t>
            </a:r>
          </a:p>
          <a:p>
            <a:endParaRPr lang="en-GB" noProof="0" dirty="0"/>
          </a:p>
          <a:p>
            <a:r>
              <a:rPr lang="en-GB" noProof="0" dirty="0"/>
              <a:t>This is the most important point we want to know about our observations, and therefore about the population from which our data came</a:t>
            </a:r>
          </a:p>
          <a:p>
            <a:endParaRPr lang="en-GB" noProof="0" dirty="0"/>
          </a:p>
          <a:p>
            <a:r>
              <a:rPr lang="en-GB" b="1" noProof="0" dirty="0">
                <a:highlight>
                  <a:srgbClr val="C0C0C0"/>
                </a:highlight>
              </a:rPr>
              <a:t>Why?</a:t>
            </a:r>
            <a:r>
              <a:rPr lang="en-GB" noProof="0" dirty="0"/>
              <a:t>: Most of “common” the statistical tests assume  that the variables being analysed have normal distributions</a:t>
            </a:r>
          </a:p>
          <a:p>
            <a:pPr>
              <a:buNone/>
            </a:pPr>
            <a:endParaRPr lang="en-GB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78A9F-2EEC-1043-8C64-3996E6BC7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3B55-D1E0-B243-9665-4061BEEC1928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BF72C-0425-364D-A8ED-9CFBD7D4C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3" y="984625"/>
            <a:ext cx="5479822" cy="547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26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C53E71-0E39-EB4D-A3E8-F92D61B1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 Fundamentals: </a:t>
            </a:r>
            <a:r>
              <a:rPr lang="en-GB" sz="4400" b="0" noProof="0" dirty="0"/>
              <a:t>Normality test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92D462-A64D-A84C-9EA0-4F1D5DFB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4D6A-78E0-FF48-977B-3A57A1B21577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2C981B-E9F9-0747-8320-180A56E3D0D5}"/>
              </a:ext>
            </a:extLst>
          </p:cNvPr>
          <p:cNvSpPr txBox="1">
            <a:spLocks/>
          </p:cNvSpPr>
          <p:nvPr/>
        </p:nvSpPr>
        <p:spPr bwMode="auto">
          <a:xfrm>
            <a:off x="985838" y="1205922"/>
            <a:ext cx="4242866" cy="4521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GB" kern="0" dirty="0"/>
              <a:t>Normality of a series of  observations can be </a:t>
            </a:r>
            <a:r>
              <a:rPr lang="en-GB" b="1" kern="0" dirty="0"/>
              <a:t>tested</a:t>
            </a:r>
            <a:r>
              <a:rPr lang="en-GB" kern="0" dirty="0"/>
              <a:t> by using the Shapiro–Wilk test</a:t>
            </a:r>
          </a:p>
          <a:p>
            <a:pPr algn="ctr">
              <a:lnSpc>
                <a:spcPct val="100000"/>
              </a:lnSpc>
            </a:pPr>
            <a:r>
              <a:rPr lang="en-GB" sz="2800" kern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shapiro.test</a:t>
            </a:r>
            <a:r>
              <a:rPr lang="en-GB" sz="280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ctr">
              <a:lnSpc>
                <a:spcPct val="100000"/>
              </a:lnSpc>
              <a:buFont typeface="Calibri" panose="020F0502020204030204" pitchFamily="34" charset="0"/>
              <a:buNone/>
            </a:pPr>
            <a:r>
              <a:rPr lang="en-GB" b="1" kern="0" dirty="0"/>
              <a:t>If the test is Non significant you have normality!</a:t>
            </a:r>
            <a:endParaRPr lang="en-GB" kern="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17870DE-1A42-2347-9A47-866910258A83}"/>
              </a:ext>
            </a:extLst>
          </p:cNvPr>
          <p:cNvSpPr txBox="1">
            <a:spLocks/>
          </p:cNvSpPr>
          <p:nvPr/>
        </p:nvSpPr>
        <p:spPr bwMode="auto">
          <a:xfrm>
            <a:off x="6960121" y="1205922"/>
            <a:ext cx="4668364" cy="4521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GB" kern="0" dirty="0"/>
              <a:t>Normality of a series of  observations can be </a:t>
            </a:r>
            <a:r>
              <a:rPr lang="en-GB" b="1" kern="0" dirty="0"/>
              <a:t>evaluated</a:t>
            </a:r>
            <a:r>
              <a:rPr lang="en-GB" kern="0" dirty="0"/>
              <a:t> by using </a:t>
            </a:r>
            <a:r>
              <a:rPr lang="en-GB" dirty="0"/>
              <a:t>quantile–quantile plots</a:t>
            </a:r>
            <a:endParaRPr lang="en-GB" kern="0" dirty="0"/>
          </a:p>
          <a:p>
            <a:pPr algn="ctr">
              <a:lnSpc>
                <a:spcPct val="100000"/>
              </a:lnSpc>
            </a:pPr>
            <a:r>
              <a:rPr lang="en-GB" sz="2800" kern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qqnorm</a:t>
            </a:r>
            <a:r>
              <a:rPr lang="en-GB" sz="280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sz="2800" dirty="0"/>
              <a:t>and</a:t>
            </a:r>
            <a:r>
              <a:rPr lang="en-GB" sz="280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800" kern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qqline</a:t>
            </a:r>
            <a:r>
              <a:rPr lang="en-GB" sz="280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ctr">
              <a:lnSpc>
                <a:spcPct val="100000"/>
              </a:lnSpc>
            </a:pPr>
            <a:r>
              <a:rPr lang="en-GB" b="1" dirty="0"/>
              <a:t>Departures from normality show up as S-shapes or banana shapes</a:t>
            </a:r>
            <a:endParaRPr lang="en-GB" kern="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Calibri" panose="020F0502020204030204" pitchFamily="34" charset="0"/>
              <a:buNone/>
            </a:pPr>
            <a:endParaRPr lang="en-GB" kern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AAACAF-2EA3-1349-A7F9-53D8147AD10B}"/>
              </a:ext>
            </a:extLst>
          </p:cNvPr>
          <p:cNvSpPr/>
          <p:nvPr/>
        </p:nvSpPr>
        <p:spPr>
          <a:xfrm>
            <a:off x="560340" y="3435350"/>
            <a:ext cx="5093862" cy="24622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Normality Tests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 test using a Normal distribution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shapiro.test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Shapiro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Wilk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normality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 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0.98122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0.1654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 test using a Poisson distribution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shapiro.test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rpois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Shapiro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Wilk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normality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 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rpois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0.97227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6.871e-13</a:t>
            </a:r>
            <a:endParaRPr lang="en-GB" sz="1400" dirty="0">
              <a:solidFill>
                <a:srgbClr val="0B421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B54042-E6A9-9742-93AD-84CD68269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899" y="3227267"/>
            <a:ext cx="3402106" cy="34021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680FF15-8B22-EB4E-B2B0-FAB32C16A229}"/>
              </a:ext>
            </a:extLst>
          </p:cNvPr>
          <p:cNvSpPr/>
          <p:nvPr/>
        </p:nvSpPr>
        <p:spPr>
          <a:xfrm>
            <a:off x="9681946" y="4719906"/>
            <a:ext cx="2015673" cy="1169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qqnorm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qqline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400" dirty="0">
              <a:solidFill>
                <a:srgbClr val="060087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9DC8C9-10F2-3246-BFDF-96ACC7C665D5}"/>
              </a:ext>
            </a:extLst>
          </p:cNvPr>
          <p:cNvSpPr txBox="1"/>
          <p:nvPr/>
        </p:nvSpPr>
        <p:spPr>
          <a:xfrm>
            <a:off x="7588960" y="3663932"/>
            <a:ext cx="2015673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0000"/>
                </a:solidFill>
                <a:latin typeface="+mn-lt"/>
              </a:rPr>
              <a:t>Is this normal?</a:t>
            </a:r>
          </a:p>
        </p:txBody>
      </p:sp>
    </p:spTree>
    <p:extLst>
      <p:ext uri="{BB962C8B-B14F-4D97-AF65-F5344CB8AC3E}">
        <p14:creationId xmlns:p14="http://schemas.microsoft.com/office/powerpoint/2010/main" val="502796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049ED-DD31-854C-AA2E-13E09C620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visualization</a:t>
            </a:r>
            <a:r>
              <a:rPr lang="en-GB" sz="4800" b="0" noProof="0" dirty="0"/>
              <a:t>: Bar plots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967CE-13C0-7A40-9239-4520F459A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AB428-21F8-BE47-8416-9629D3DD57CF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3A34ED-317A-FC4A-AA13-11D8EFE20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69" y="1214567"/>
            <a:ext cx="5218754" cy="5218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EEB78D-E4D6-0AF4-F1FC-FBB7F7261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455" y="1214567"/>
            <a:ext cx="5218755" cy="521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97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Any questions</a:t>
            </a:r>
            <a:r>
              <a:rPr lang="en-GB" sz="6600" b="1" noProof="0" dirty="0">
                <a:solidFill>
                  <a:srgbClr val="C00000"/>
                </a:solidFill>
              </a:rPr>
              <a:t>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start?</a:t>
            </a:r>
          </a:p>
        </p:txBody>
      </p:sp>
    </p:spTree>
    <p:extLst>
      <p:ext uri="{BB962C8B-B14F-4D97-AF65-F5344CB8AC3E}">
        <p14:creationId xmlns:p14="http://schemas.microsoft.com/office/powerpoint/2010/main" val="214508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0117F-BC09-A142-8D52-BC0E2A7E0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visualization:</a:t>
            </a:r>
            <a:r>
              <a:rPr lang="en-GB" sz="4800" b="0" noProof="0" dirty="0"/>
              <a:t> DOTPLOT</a:t>
            </a:r>
            <a:endParaRPr lang="en-GB" sz="4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7592C-007A-574A-AD2F-DA1F496F1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5FDB-F3F4-294F-899E-48B9E1338B42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5EE8A38-8582-2B46-89ED-171671F0C3CD}"/>
              </a:ext>
            </a:extLst>
          </p:cNvPr>
          <p:cNvSpPr/>
          <p:nvPr/>
        </p:nvSpPr>
        <p:spPr bwMode="auto">
          <a:xfrm>
            <a:off x="2037600" y="5582581"/>
            <a:ext cx="655200" cy="223200"/>
          </a:xfrm>
          <a:prstGeom prst="ellipse">
            <a:avLst/>
          </a:prstGeom>
          <a:solidFill>
            <a:schemeClr val="accent3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FC9A40-09AA-A348-800A-161FC73CE1C4}"/>
              </a:ext>
            </a:extLst>
          </p:cNvPr>
          <p:cNvSpPr txBox="1"/>
          <p:nvPr/>
        </p:nvSpPr>
        <p:spPr>
          <a:xfrm>
            <a:off x="1245038" y="2832944"/>
            <a:ext cx="1836562" cy="46782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This is the ”position” in the original table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AC6297D-C998-2A4E-B052-62249709D9C6}"/>
              </a:ext>
            </a:extLst>
          </p:cNvPr>
          <p:cNvCxnSpPr>
            <a:cxnSpLocks/>
            <a:stCxn id="23" idx="1"/>
            <a:endCxn id="22" idx="2"/>
          </p:cNvCxnSpPr>
          <p:nvPr/>
        </p:nvCxnSpPr>
        <p:spPr bwMode="auto">
          <a:xfrm rot="10800000" flipH="1" flipV="1">
            <a:off x="1245038" y="3066853"/>
            <a:ext cx="792562" cy="2627327"/>
          </a:xfrm>
          <a:prstGeom prst="bentConnector3">
            <a:avLst>
              <a:gd name="adj1" fmla="val -28843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7CF700-4EE6-0A4A-9C5B-80E967D34AC8}"/>
              </a:ext>
            </a:extLst>
          </p:cNvPr>
          <p:cNvGrpSpPr/>
          <p:nvPr/>
        </p:nvGrpSpPr>
        <p:grpSpPr>
          <a:xfrm>
            <a:off x="415095" y="1651815"/>
            <a:ext cx="3600000" cy="4226635"/>
            <a:chOff x="553952" y="1415465"/>
            <a:chExt cx="3600000" cy="422663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8F55B4-9CB1-B549-AF33-5557C548CE0C}"/>
                </a:ext>
              </a:extLst>
            </p:cNvPr>
            <p:cNvSpPr txBox="1"/>
            <p:nvPr/>
          </p:nvSpPr>
          <p:spPr>
            <a:xfrm>
              <a:off x="1175136" y="1415465"/>
              <a:ext cx="2357633" cy="7602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3200" b="1" dirty="0">
                  <a:latin typeface="+mn-lt"/>
                </a:rPr>
                <a:t>One variable</a:t>
              </a:r>
            </a:p>
            <a:p>
              <a:pPr algn="ctr">
                <a:lnSpc>
                  <a:spcPct val="95000"/>
                </a:lnSpc>
              </a:pPr>
              <a:r>
                <a:rPr lang="en-GB" sz="2000" b="1" dirty="0" err="1">
                  <a:latin typeface="+mn-lt"/>
                </a:rPr>
                <a:t>Dotplot</a:t>
              </a:r>
              <a:endParaRPr lang="en-GB" sz="2000" b="1" dirty="0">
                <a:latin typeface="+mn-lt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23CB2E-A15A-4A45-B5C1-98FD6FAE7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952" y="2042100"/>
              <a:ext cx="3600000" cy="36000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FDB0CF-13FC-2347-9183-952331EBE441}"/>
              </a:ext>
            </a:extLst>
          </p:cNvPr>
          <p:cNvGrpSpPr/>
          <p:nvPr/>
        </p:nvGrpSpPr>
        <p:grpSpPr>
          <a:xfrm>
            <a:off x="4269567" y="1651815"/>
            <a:ext cx="3600000" cy="4226635"/>
            <a:chOff x="4410464" y="1415465"/>
            <a:chExt cx="3600000" cy="42266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80174C-832C-8A41-BE87-B4FA95E72DE2}"/>
                </a:ext>
              </a:extLst>
            </p:cNvPr>
            <p:cNvSpPr txBox="1"/>
            <p:nvPr/>
          </p:nvSpPr>
          <p:spPr>
            <a:xfrm>
              <a:off x="4971471" y="1415465"/>
              <a:ext cx="2477986" cy="7602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3200" b="1" dirty="0">
                  <a:latin typeface="+mn-lt"/>
                </a:rPr>
                <a:t>Two variables</a:t>
              </a:r>
            </a:p>
            <a:p>
              <a:pPr algn="ctr">
                <a:lnSpc>
                  <a:spcPct val="95000"/>
                </a:lnSpc>
              </a:pPr>
              <a:r>
                <a:rPr lang="en-GB" sz="2000" b="1" dirty="0"/>
                <a:t>Scatterplot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A31584-FE09-3B41-9BD3-355B11ACA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0464" y="2042100"/>
              <a:ext cx="3600000" cy="36000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A995DE-B6B3-014F-BCB7-381ABF606D55}"/>
              </a:ext>
            </a:extLst>
          </p:cNvPr>
          <p:cNvGrpSpPr/>
          <p:nvPr/>
        </p:nvGrpSpPr>
        <p:grpSpPr>
          <a:xfrm>
            <a:off x="8269256" y="1651815"/>
            <a:ext cx="3600000" cy="4226635"/>
            <a:chOff x="8272913" y="1415465"/>
            <a:chExt cx="3600000" cy="422663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2D1F60-BDD3-EC45-8690-456F79F9D496}"/>
                </a:ext>
              </a:extLst>
            </p:cNvPr>
            <p:cNvSpPr txBox="1"/>
            <p:nvPr/>
          </p:nvSpPr>
          <p:spPr>
            <a:xfrm>
              <a:off x="8483728" y="1415465"/>
              <a:ext cx="3178371" cy="7602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3200" b="1" dirty="0">
                  <a:latin typeface="+mn-lt"/>
                </a:rPr>
                <a:t>Multiple variables</a:t>
              </a:r>
            </a:p>
            <a:p>
              <a:pPr algn="ctr">
                <a:lnSpc>
                  <a:spcPct val="95000"/>
                </a:lnSpc>
              </a:pPr>
              <a:r>
                <a:rPr lang="en-GB" sz="2000" b="1" dirty="0"/>
                <a:t>Scatterplot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9020052-89E4-6345-B6A7-FA9A34D21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2913" y="2042100"/>
              <a:ext cx="3600000" cy="3600000"/>
            </a:xfrm>
            <a:prstGeom prst="rect">
              <a:avLst/>
            </a:prstGeom>
          </p:spPr>
        </p:pic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C6FD10F-1675-2646-AD64-E4E2C55DCABE}"/>
              </a:ext>
            </a:extLst>
          </p:cNvPr>
          <p:cNvSpPr/>
          <p:nvPr/>
        </p:nvSpPr>
        <p:spPr bwMode="auto">
          <a:xfrm>
            <a:off x="379096" y="1638181"/>
            <a:ext cx="3671999" cy="4132800"/>
          </a:xfrm>
          <a:prstGeom prst="roundRect">
            <a:avLst>
              <a:gd name="adj" fmla="val 7439"/>
            </a:avLst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CE3CE51-9451-2F49-A006-75E0E92EA1FA}"/>
              </a:ext>
            </a:extLst>
          </p:cNvPr>
          <p:cNvSpPr/>
          <p:nvPr/>
        </p:nvSpPr>
        <p:spPr bwMode="auto">
          <a:xfrm>
            <a:off x="4261096" y="1638181"/>
            <a:ext cx="3671999" cy="4132800"/>
          </a:xfrm>
          <a:prstGeom prst="roundRect">
            <a:avLst>
              <a:gd name="adj" fmla="val 7439"/>
            </a:avLst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12F589D-41A8-9243-871D-3767EF0D28FE}"/>
              </a:ext>
            </a:extLst>
          </p:cNvPr>
          <p:cNvSpPr/>
          <p:nvPr/>
        </p:nvSpPr>
        <p:spPr bwMode="auto">
          <a:xfrm>
            <a:off x="8257096" y="1638181"/>
            <a:ext cx="3671999" cy="4132800"/>
          </a:xfrm>
          <a:prstGeom prst="roundRect">
            <a:avLst>
              <a:gd name="adj" fmla="val 7439"/>
            </a:avLst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4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2F32-DF36-124F-9E4F-380DB7D9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Exploratory Data Analysis: </a:t>
            </a:r>
            <a:r>
              <a:rPr lang="en-GB" sz="4800" b="0" noProof="0" dirty="0"/>
              <a:t>tools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64430-503B-4D45-AB22-9A55861CF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FB80-ADA1-1C40-81B4-D630FE82D710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99D3AF-E614-3743-82DA-2C3897299135}"/>
              </a:ext>
            </a:extLst>
          </p:cNvPr>
          <p:cNvGrpSpPr/>
          <p:nvPr/>
        </p:nvGrpSpPr>
        <p:grpSpPr>
          <a:xfrm>
            <a:off x="3514694" y="1579482"/>
            <a:ext cx="2626356" cy="4273558"/>
            <a:chOff x="315913" y="1756533"/>
            <a:chExt cx="2626356" cy="4273558"/>
          </a:xfrm>
          <a:solidFill>
            <a:schemeClr val="bg1">
              <a:lumMod val="5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E54F8DC-DB95-EC46-9868-9D2F224DCD54}"/>
                </a:ext>
              </a:extLst>
            </p:cNvPr>
            <p:cNvSpPr/>
            <p:nvPr/>
          </p:nvSpPr>
          <p:spPr bwMode="auto">
            <a:xfrm>
              <a:off x="315913" y="1756533"/>
              <a:ext cx="2626356" cy="4273558"/>
            </a:xfrm>
            <a:prstGeom prst="roundRect">
              <a:avLst/>
            </a:prstGeom>
            <a:grp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98696D-B9D2-4848-93AB-EB59C370F88B}"/>
                </a:ext>
              </a:extLst>
            </p:cNvPr>
            <p:cNvSpPr/>
            <p:nvPr/>
          </p:nvSpPr>
          <p:spPr>
            <a:xfrm>
              <a:off x="503267" y="1850955"/>
              <a:ext cx="2251648" cy="461665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Visualisation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E7E398-A335-194F-8960-E8F60DA48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514" y="2776265"/>
              <a:ext cx="2229154" cy="1376635"/>
            </a:xfrm>
            <a:prstGeom prst="rect">
              <a:avLst/>
            </a:prstGeom>
            <a:grpFill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BB045C3-4AA4-C445-9047-21C52D17F074}"/>
              </a:ext>
            </a:extLst>
          </p:cNvPr>
          <p:cNvGrpSpPr/>
          <p:nvPr/>
        </p:nvGrpSpPr>
        <p:grpSpPr>
          <a:xfrm>
            <a:off x="6355226" y="1579482"/>
            <a:ext cx="2626356" cy="4273558"/>
            <a:chOff x="4320788" y="1756533"/>
            <a:chExt cx="2626356" cy="4273558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8A5E1FE-8D1D-EE4F-98C3-A9790F58A19D}"/>
                </a:ext>
              </a:extLst>
            </p:cNvPr>
            <p:cNvSpPr/>
            <p:nvPr/>
          </p:nvSpPr>
          <p:spPr bwMode="auto">
            <a:xfrm>
              <a:off x="4320788" y="1756533"/>
              <a:ext cx="2626356" cy="4273558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C6B3EA-F7E8-DC46-B587-1D21C6660309}"/>
                </a:ext>
              </a:extLst>
            </p:cNvPr>
            <p:cNvSpPr/>
            <p:nvPr/>
          </p:nvSpPr>
          <p:spPr>
            <a:xfrm>
              <a:off x="4508142" y="1850955"/>
              <a:ext cx="2251648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Transformation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24863D1-ADF4-944E-BCF3-AC78687628E8}"/>
                </a:ext>
              </a:extLst>
            </p:cNvPr>
            <p:cNvGrpSpPr/>
            <p:nvPr/>
          </p:nvGrpSpPr>
          <p:grpSpPr>
            <a:xfrm>
              <a:off x="4728309" y="2444753"/>
              <a:ext cx="1811315" cy="3328347"/>
              <a:chOff x="5662364" y="2476917"/>
              <a:chExt cx="1811315" cy="332834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2CB95E5-F10E-5D4D-8E2E-BAC2DE435B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1609"/>
              <a:stretch/>
            </p:blipFill>
            <p:spPr>
              <a:xfrm>
                <a:off x="5680601" y="2476917"/>
                <a:ext cx="1793078" cy="161727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AD37DA7-65F0-0848-B95B-219BED386F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1395" t="-347" r="214" b="347"/>
              <a:stretch/>
            </p:blipFill>
            <p:spPr>
              <a:xfrm>
                <a:off x="5662364" y="4187988"/>
                <a:ext cx="1793078" cy="1617276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7FB7C36-E02C-8040-A01C-13361780C907}"/>
              </a:ext>
            </a:extLst>
          </p:cNvPr>
          <p:cNvGrpSpPr/>
          <p:nvPr/>
        </p:nvGrpSpPr>
        <p:grpSpPr>
          <a:xfrm>
            <a:off x="9195757" y="1579482"/>
            <a:ext cx="2626356" cy="4273558"/>
            <a:chOff x="9246556" y="1718433"/>
            <a:chExt cx="2626356" cy="4273558"/>
          </a:xfrm>
          <a:solidFill>
            <a:schemeClr val="bg1">
              <a:lumMod val="50000"/>
            </a:schemeClr>
          </a:solidFill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8D4DCCE-CB56-2745-8A9A-7D3AE38BACD2}"/>
                </a:ext>
              </a:extLst>
            </p:cNvPr>
            <p:cNvSpPr/>
            <p:nvPr/>
          </p:nvSpPr>
          <p:spPr bwMode="auto">
            <a:xfrm>
              <a:off x="9246556" y="1718433"/>
              <a:ext cx="2626356" cy="4273558"/>
            </a:xfrm>
            <a:prstGeom prst="roundRect">
              <a:avLst/>
            </a:prstGeom>
            <a:grp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C3A02C-1707-684B-8B1B-29DFF972ABC6}"/>
                </a:ext>
              </a:extLst>
            </p:cNvPr>
            <p:cNvSpPr/>
            <p:nvPr/>
          </p:nvSpPr>
          <p:spPr>
            <a:xfrm>
              <a:off x="9433592" y="1812855"/>
              <a:ext cx="2252284" cy="461665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Modelling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E87B460-2A7C-D944-A13B-CAF47DFC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99605" y="3319463"/>
              <a:ext cx="2320259" cy="1432898"/>
            </a:xfrm>
            <a:prstGeom prst="rect">
              <a:avLst/>
            </a:prstGeom>
            <a:grpFill/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8D6C9FE-22E0-C448-8F25-BEA86A519C79}"/>
              </a:ext>
            </a:extLst>
          </p:cNvPr>
          <p:cNvSpPr/>
          <p:nvPr/>
        </p:nvSpPr>
        <p:spPr>
          <a:xfrm>
            <a:off x="7920116" y="6581001"/>
            <a:ext cx="42952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dirty="0"/>
              <a:t>Figures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Grolemund and Wickham (2017) R for Data Science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3F9B6D-8769-2F4B-BE19-0195DADAFFB1}"/>
              </a:ext>
            </a:extLst>
          </p:cNvPr>
          <p:cNvGrpSpPr/>
          <p:nvPr/>
        </p:nvGrpSpPr>
        <p:grpSpPr>
          <a:xfrm>
            <a:off x="674162" y="1579482"/>
            <a:ext cx="2626356" cy="4273558"/>
            <a:chOff x="-3546250" y="1746887"/>
            <a:chExt cx="2626356" cy="4273558"/>
          </a:xfrm>
          <a:solidFill>
            <a:schemeClr val="bg1">
              <a:lumMod val="5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C55BD90-8099-EA43-A997-ADC7EAB166BB}"/>
                </a:ext>
              </a:extLst>
            </p:cNvPr>
            <p:cNvSpPr/>
            <p:nvPr/>
          </p:nvSpPr>
          <p:spPr bwMode="auto">
            <a:xfrm>
              <a:off x="-3546250" y="1746887"/>
              <a:ext cx="2626356" cy="4273558"/>
            </a:xfrm>
            <a:prstGeom prst="roundRect">
              <a:avLst/>
            </a:prstGeom>
            <a:grp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8D368B-9872-904A-8FD0-01F0562D2431}"/>
                </a:ext>
              </a:extLst>
            </p:cNvPr>
            <p:cNvSpPr/>
            <p:nvPr/>
          </p:nvSpPr>
          <p:spPr>
            <a:xfrm>
              <a:off x="-3358896" y="1850955"/>
              <a:ext cx="2251648" cy="830997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Descriptive</a:t>
              </a:r>
            </a:p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statistics 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43A547-AFA1-EC4F-9BE6-370D8BBBF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477188" y="3513220"/>
              <a:ext cx="2488232" cy="1079581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264199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34E3CB-566B-AC4E-A8C0-6AFFEF189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EDA – </a:t>
            </a:r>
            <a:r>
              <a:rPr lang="en-GB" sz="4800" b="0" noProof="0" dirty="0"/>
              <a:t>Transformations</a:t>
            </a:r>
            <a:endParaRPr lang="en-GB" sz="4800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9EB0EF-E7C2-D746-9711-4F788067E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169" y="1373021"/>
            <a:ext cx="10220325" cy="4521366"/>
          </a:xfrm>
        </p:spPr>
        <p:txBody>
          <a:bodyPr/>
          <a:lstStyle/>
          <a:p>
            <a:pPr>
              <a:buNone/>
            </a:pPr>
            <a:r>
              <a:rPr lang="en-GB" sz="2800" b="1" noProof="0" dirty="0"/>
              <a:t>Data transformation:</a:t>
            </a:r>
            <a:r>
              <a:rPr lang="en-GB" sz="2800" noProof="0" dirty="0"/>
              <a:t> Converting data from one format or structure into another format or structure.</a:t>
            </a:r>
          </a:p>
          <a:p>
            <a:pPr>
              <a:buNone/>
            </a:pPr>
            <a:endParaRPr lang="en-GB" sz="2800" noProof="0" dirty="0"/>
          </a:p>
          <a:p>
            <a:pPr>
              <a:buNone/>
            </a:pPr>
            <a:r>
              <a:rPr lang="en-GB" sz="2800" b="1" noProof="0" dirty="0"/>
              <a:t>Aims</a:t>
            </a:r>
            <a:r>
              <a:rPr lang="en-GB" sz="2800" noProof="0" dirty="0"/>
              <a:t> of data transformations are: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sz="2200" noProof="0" dirty="0"/>
              <a:t>Make the data and the model error terms closer to a normal distribution.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sz="2200" noProof="0" dirty="0"/>
              <a:t>Reduce any relationship between the mean and the variance.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sz="2200" noProof="0" dirty="0"/>
              <a:t>Reduce the influence of outliers, especially when they are at one end of a distribution.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sz="2200" noProof="0" dirty="0"/>
              <a:t>Make effects that are multiplicative on the raw scale additive on a transformed scale.</a:t>
            </a:r>
            <a:endParaRPr lang="en-GB" sz="2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6C0F3-D1E1-614C-8F04-905C706B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2EE8B-BF90-214C-AB32-2E12A24893EA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4237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34E3CB-566B-AC4E-A8C0-6AFFEF189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EDA – </a:t>
            </a:r>
            <a:r>
              <a:rPr lang="en-GB" sz="4800" b="0" noProof="0" dirty="0"/>
              <a:t>Transformations</a:t>
            </a:r>
            <a:endParaRPr lang="en-GB" sz="4800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9EB0EF-E7C2-D746-9711-4F788067E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169" y="1373021"/>
            <a:ext cx="10220325" cy="4521366"/>
          </a:xfrm>
        </p:spPr>
        <p:txBody>
          <a:bodyPr/>
          <a:lstStyle/>
          <a:p>
            <a:pPr>
              <a:buNone/>
            </a:pPr>
            <a:r>
              <a:rPr lang="en-GB" sz="2800" b="1" noProof="0" dirty="0"/>
              <a:t>Data transformation:</a:t>
            </a:r>
            <a:r>
              <a:rPr lang="en-GB" sz="2800" noProof="0" dirty="0"/>
              <a:t> Converting data from one format or structure into another format or structure.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6C0F3-D1E1-614C-8F04-905C706B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2EE8B-BF90-214C-AB32-2E12A24893EA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B84155-5D47-A54D-A70B-635F2EE36606}"/>
              </a:ext>
            </a:extLst>
          </p:cNvPr>
          <p:cNvGrpSpPr/>
          <p:nvPr/>
        </p:nvGrpSpPr>
        <p:grpSpPr>
          <a:xfrm>
            <a:off x="984951" y="2402231"/>
            <a:ext cx="9896956" cy="1828800"/>
            <a:chOff x="984951" y="2315606"/>
            <a:chExt cx="9896956" cy="18288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7776FDE-29E4-0445-94F1-B032E58689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937" r="1745" b="6045"/>
            <a:stretch/>
          </p:blipFill>
          <p:spPr>
            <a:xfrm>
              <a:off x="984951" y="2315606"/>
              <a:ext cx="4900140" cy="1828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ABD934-7ADA-CC48-A5F1-F1D7918379AA}"/>
                </a:ext>
              </a:extLst>
            </p:cNvPr>
            <p:cNvSpPr txBox="1"/>
            <p:nvPr/>
          </p:nvSpPr>
          <p:spPr>
            <a:xfrm>
              <a:off x="6594900" y="2706786"/>
              <a:ext cx="4287007" cy="104644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3200" b="1" dirty="0">
                  <a:solidFill>
                    <a:schemeClr val="bg1"/>
                  </a:solidFill>
                  <a:latin typeface="+mn-lt"/>
                </a:rPr>
                <a:t>Normalizing</a:t>
              </a:r>
            </a:p>
            <a:p>
              <a:pPr algn="ctr">
                <a:lnSpc>
                  <a:spcPct val="100000"/>
                </a:lnSpc>
              </a:pPr>
              <a:r>
                <a:rPr lang="en-GB" sz="1800" dirty="0">
                  <a:solidFill>
                    <a:schemeClr val="bg1"/>
                  </a:solidFill>
                  <a:latin typeface="+mn-lt"/>
                </a:rPr>
                <a:t>Make the distribution of the data symmetrical</a:t>
              </a:r>
            </a:p>
          </p:txBody>
        </p:sp>
        <p:sp>
          <p:nvSpPr>
            <p:cNvPr id="2" name="Left Arrow 1">
              <a:extLst>
                <a:ext uri="{FF2B5EF4-FFF2-40B4-BE49-F238E27FC236}">
                  <a16:creationId xmlns:a16="http://schemas.microsoft.com/office/drawing/2014/main" id="{9259E264-5D8E-3E44-AA17-26D7F8ACEF4D}"/>
                </a:ext>
              </a:extLst>
            </p:cNvPr>
            <p:cNvSpPr/>
            <p:nvPr/>
          </p:nvSpPr>
          <p:spPr bwMode="auto">
            <a:xfrm>
              <a:off x="5679662" y="2984200"/>
              <a:ext cx="796413" cy="491613"/>
            </a:xfrm>
            <a:prstGeom prst="leftArrow">
              <a:avLst/>
            </a:prstGeom>
            <a:solidFill>
              <a:schemeClr val="tx1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445F713-74A4-614B-8A0F-BF63BB5AFA4C}"/>
              </a:ext>
            </a:extLst>
          </p:cNvPr>
          <p:cNvGrpSpPr/>
          <p:nvPr/>
        </p:nvGrpSpPr>
        <p:grpSpPr>
          <a:xfrm>
            <a:off x="1051718" y="4237378"/>
            <a:ext cx="10154445" cy="1923790"/>
            <a:chOff x="1051718" y="4150753"/>
            <a:chExt cx="10154445" cy="19237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0651D3-1F55-6B40-A891-FEAFB68C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0646" y="4150753"/>
              <a:ext cx="4935517" cy="192379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29C6F3-1DC6-4B4D-8C48-5615B3D866B1}"/>
                </a:ext>
              </a:extLst>
            </p:cNvPr>
            <p:cNvSpPr txBox="1"/>
            <p:nvPr/>
          </p:nvSpPr>
          <p:spPr>
            <a:xfrm>
              <a:off x="1051718" y="4589428"/>
              <a:ext cx="4287007" cy="104644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3200" b="1" dirty="0">
                  <a:solidFill>
                    <a:schemeClr val="bg1"/>
                  </a:solidFill>
                  <a:latin typeface="+mn-lt"/>
                </a:rPr>
                <a:t>Standardising</a:t>
              </a:r>
            </a:p>
            <a:p>
              <a:pPr algn="ctr">
                <a:lnSpc>
                  <a:spcPct val="100000"/>
                </a:lnSpc>
              </a:pPr>
              <a:r>
                <a:rPr lang="en-GB" sz="1800" dirty="0">
                  <a:solidFill>
                    <a:schemeClr val="bg1"/>
                  </a:solidFill>
                  <a:latin typeface="+mn-lt"/>
                </a:rPr>
                <a:t>Put all variable in units of variation</a:t>
              </a:r>
            </a:p>
            <a:p>
              <a:pPr algn="ctr">
                <a:lnSpc>
                  <a:spcPct val="100000"/>
                </a:lnSpc>
              </a:pPr>
              <a:r>
                <a:rPr lang="en-GB" sz="1800" dirty="0">
                  <a:solidFill>
                    <a:schemeClr val="bg1"/>
                  </a:solidFill>
                  <a:latin typeface="+mn-lt"/>
                </a:rPr>
                <a:t>[mean of 0 and a standard deviation of 1]</a:t>
              </a:r>
              <a:endParaRPr lang="en-GB" sz="32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56D0C41C-71A5-F043-A05F-F4D5F13B6323}"/>
                </a:ext>
              </a:extLst>
            </p:cNvPr>
            <p:cNvSpPr/>
            <p:nvPr/>
          </p:nvSpPr>
          <p:spPr bwMode="auto">
            <a:xfrm rot="10800000">
              <a:off x="5464902" y="4866841"/>
              <a:ext cx="796413" cy="491613"/>
            </a:xfrm>
            <a:prstGeom prst="leftArrow">
              <a:avLst/>
            </a:prstGeom>
            <a:solidFill>
              <a:schemeClr val="tx1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045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18912-0E59-4640-9921-D544D54AF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EDA – </a:t>
            </a:r>
            <a:r>
              <a:rPr lang="en-GB" sz="4800" b="0" dirty="0"/>
              <a:t>Normalizing</a:t>
            </a:r>
            <a:endParaRPr lang="en-GB" sz="4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03FCA-734E-5A44-81C7-0B71E6520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DBD8-E42E-074E-8588-0B9B790F1A5A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34EEF3-AB0D-8BC2-17FA-2A8F49B36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674" b="20963"/>
          <a:stretch/>
        </p:blipFill>
        <p:spPr>
          <a:xfrm>
            <a:off x="1187932" y="1562876"/>
            <a:ext cx="9811962" cy="293914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E5AAD5-232B-8767-E775-8695572DFB01}"/>
              </a:ext>
            </a:extLst>
          </p:cNvPr>
          <p:cNvSpPr txBox="1"/>
          <p:nvPr/>
        </p:nvSpPr>
        <p:spPr>
          <a:xfrm>
            <a:off x="1686861" y="1324626"/>
            <a:ext cx="4022974" cy="5262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3600" dirty="0">
                <a:latin typeface="+mn-lt"/>
              </a:rPr>
              <a:t>Right skewed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389FDA-61D7-C010-76AC-D2FF6CFD77D6}"/>
              </a:ext>
            </a:extLst>
          </p:cNvPr>
          <p:cNvSpPr txBox="1"/>
          <p:nvPr/>
        </p:nvSpPr>
        <p:spPr>
          <a:xfrm>
            <a:off x="6455146" y="1324626"/>
            <a:ext cx="3548129" cy="5262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3600" dirty="0">
                <a:latin typeface="+mn-lt"/>
              </a:rPr>
              <a:t>Left skewed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5C3E10-45F4-E1CE-6EF5-A6756ABC3880}"/>
              </a:ext>
            </a:extLst>
          </p:cNvPr>
          <p:cNvSpPr txBox="1"/>
          <p:nvPr/>
        </p:nvSpPr>
        <p:spPr>
          <a:xfrm>
            <a:off x="1250875" y="4609327"/>
            <a:ext cx="9687075" cy="1557349"/>
          </a:xfrm>
          <a:prstGeom prst="rect">
            <a:avLst/>
          </a:prstGeom>
          <a:solidFill>
            <a:schemeClr val="accent2"/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  <a:spcBef>
                <a:spcPts val="300"/>
              </a:spcBef>
            </a:pPr>
            <a:r>
              <a:rPr lang="en-GB" sz="2400" b="1" dirty="0">
                <a:solidFill>
                  <a:schemeClr val="bg1"/>
                </a:solidFill>
                <a:latin typeface="+mn-lt"/>
              </a:rPr>
              <a:t>Normalizing</a:t>
            </a:r>
            <a:r>
              <a:rPr lang="en-GB" sz="2400" dirty="0">
                <a:solidFill>
                  <a:schemeClr val="bg1"/>
                </a:solidFill>
                <a:latin typeface="+mn-lt"/>
              </a:rPr>
              <a:t> these distributions is useful in statistical modelling because:</a:t>
            </a:r>
          </a:p>
          <a:p>
            <a:pPr marL="952393" lvl="1" indent="-342900">
              <a:lnSpc>
                <a:spcPct val="95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  <a:latin typeface="+mn-lt"/>
              </a:rPr>
              <a:t>Makes data and errors </a:t>
            </a:r>
            <a:r>
              <a:rPr lang="en-GB" sz="1800" b="1" dirty="0">
                <a:solidFill>
                  <a:schemeClr val="bg1"/>
                </a:solidFill>
                <a:latin typeface="+mn-lt"/>
              </a:rPr>
              <a:t>Normal</a:t>
            </a:r>
            <a:r>
              <a:rPr lang="en-GB" sz="1800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 marL="952393" lvl="1" indent="-342900">
              <a:lnSpc>
                <a:spcPct val="95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  <a:latin typeface="+mn-lt"/>
              </a:rPr>
              <a:t>Reduces relations between Mean and variance.</a:t>
            </a:r>
          </a:p>
          <a:p>
            <a:pPr marL="952393" lvl="1" indent="-342900">
              <a:lnSpc>
                <a:spcPct val="95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  <a:latin typeface="+mn-lt"/>
              </a:rPr>
              <a:t>Reduces the influence of outliers.</a:t>
            </a:r>
          </a:p>
          <a:p>
            <a:pPr marL="952393" lvl="1" indent="-342900">
              <a:lnSpc>
                <a:spcPct val="95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  <a:latin typeface="+mn-lt"/>
              </a:rPr>
              <a:t>Makes multiplicative effects on a raw scale liner on the transformed scale.</a:t>
            </a:r>
          </a:p>
        </p:txBody>
      </p:sp>
    </p:spTree>
    <p:extLst>
      <p:ext uri="{BB962C8B-B14F-4D97-AF65-F5344CB8AC3E}">
        <p14:creationId xmlns:p14="http://schemas.microsoft.com/office/powerpoint/2010/main" val="4140052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18912-0E59-4640-9921-D544D54AF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EDA – </a:t>
            </a:r>
            <a:r>
              <a:rPr lang="en-GB" sz="4800" b="0" dirty="0"/>
              <a:t>Normalizing</a:t>
            </a:r>
            <a:endParaRPr lang="en-GB" sz="48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37EEC405-0941-194E-B230-0616ED62D5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486" y="1373188"/>
                <a:ext cx="6942208" cy="4521366"/>
              </a:xfrm>
            </p:spPr>
            <p:txBody>
              <a:bodyPr/>
              <a:lstStyle/>
              <a:p>
                <a:r>
                  <a:rPr lang="en-GB" sz="2400" b="1" noProof="0" dirty="0"/>
                  <a:t>Power [</a:t>
                </a:r>
                <a:r>
                  <a:rPr lang="en-GB" sz="2400" i="1" noProof="0" dirty="0" err="1"/>
                  <a:t>Y</a:t>
                </a:r>
                <a:r>
                  <a:rPr lang="en-GB" sz="2400" i="1" baseline="30000" noProof="0" dirty="0" err="1"/>
                  <a:t>p</a:t>
                </a:r>
                <a:r>
                  <a:rPr lang="en-GB" sz="2400" b="1" noProof="0" dirty="0"/>
                  <a:t>]</a:t>
                </a:r>
                <a:r>
                  <a:rPr lang="en-GB" sz="2400" noProof="0" dirty="0"/>
                  <a:t>: Useful for long tails data</a:t>
                </a:r>
              </a:p>
              <a:p>
                <a:pPr lvl="1"/>
                <a:r>
                  <a:rPr lang="en-GB" sz="2400" noProof="0" dirty="0"/>
                  <a:t>The Root transformation [</a:t>
                </a:r>
                <a:r>
                  <a:rPr lang="en-GB" sz="2400" i="1" noProof="0" dirty="0"/>
                  <a:t>Y</a:t>
                </a:r>
                <a:r>
                  <a:rPr lang="en-GB" sz="2400" i="1" baseline="30000" noProof="0" dirty="0"/>
                  <a:t>1/p</a:t>
                </a:r>
                <a:r>
                  <a:rPr lang="en-GB" sz="2400" noProof="0" dirty="0"/>
                  <a:t>]: Useful for counts data </a:t>
                </a:r>
                <a:r>
                  <a:rPr lang="en-GB" sz="2400" b="1" noProof="0" dirty="0"/>
                  <a:t>Which is not normal!!</a:t>
                </a:r>
              </a:p>
              <a:p>
                <a:endParaRPr lang="en-GB" sz="2400" b="1" noProof="0" dirty="0"/>
              </a:p>
              <a:p>
                <a:r>
                  <a:rPr lang="en-GB" sz="2400" b="1" noProof="0" dirty="0"/>
                  <a:t>Log [</a:t>
                </a:r>
                <a:r>
                  <a:rPr lang="en-GB" sz="2400" i="1" noProof="0" dirty="0"/>
                  <a:t>log (</a:t>
                </a:r>
                <a:r>
                  <a:rPr lang="en-GB" sz="2400" i="1" noProof="0" dirty="0" err="1"/>
                  <a:t>Y+c</a:t>
                </a:r>
                <a:r>
                  <a:rPr lang="en-GB" sz="2400" i="1" noProof="0" dirty="0"/>
                  <a:t>)</a:t>
                </a:r>
                <a:r>
                  <a:rPr lang="en-GB" sz="2400" noProof="0" dirty="0"/>
                  <a:t>]: make positively skewed (hump on the left side) distributions more symmetrical</a:t>
                </a:r>
              </a:p>
              <a:p>
                <a:endParaRPr lang="en-GB" sz="2400" b="1" noProof="0" dirty="0"/>
              </a:p>
              <a:p>
                <a:r>
                  <a:rPr lang="en-GB" sz="2400" b="1" noProof="0" dirty="0"/>
                  <a:t>Logit</a:t>
                </a:r>
                <a:r>
                  <a:rPr lang="en-GB" sz="2400" noProof="0" dirty="0"/>
                  <a:t> [</a:t>
                </a:r>
                <a14:m>
                  <m:oMath xmlns:m="http://schemas.openxmlformats.org/officeDocument/2006/math">
                    <m:r>
                      <a:rPr lang="en-GB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𝐿𝑜𝑔</m:t>
                    </m:r>
                    <m:d>
                      <m:dPr>
                        <m:ctrlPr>
                          <a:rPr lang="en-GB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4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GB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2400" noProof="0" dirty="0"/>
                  <a:t>]: Use to make linear portion or probability data </a:t>
                </a:r>
                <a:r>
                  <a:rPr lang="en-GB" sz="2400" b="1" noProof="0" dirty="0"/>
                  <a:t>Which is not normal!!</a:t>
                </a:r>
                <a:endParaRPr lang="en-GB" sz="2400" noProof="0" dirty="0"/>
              </a:p>
              <a:p>
                <a:pPr lvl="1"/>
                <a:r>
                  <a:rPr lang="en-GB" sz="2400" b="1" noProof="0" dirty="0"/>
                  <a:t>Arcsine</a:t>
                </a:r>
                <a:r>
                  <a:rPr lang="en-GB" sz="2400" noProof="0" dirty="0"/>
                  <a:t> [</a:t>
                </a:r>
                <a:r>
                  <a:rPr lang="en-GB" sz="2400" i="1" noProof="0" dirty="0"/>
                  <a:t>sin</a:t>
                </a:r>
                <a:r>
                  <a:rPr lang="en-GB" sz="2400" i="1" baseline="30000" noProof="0" dirty="0"/>
                  <a:t>-1</a:t>
                </a:r>
                <a:r>
                  <a:rPr lang="en-GB" sz="2400" i="1" noProof="0" dirty="0"/>
                  <a:t>(Y</a:t>
                </a:r>
                <a:r>
                  <a:rPr lang="en-GB" sz="2400" i="1" baseline="30000" noProof="0" dirty="0"/>
                  <a:t>0.5</a:t>
                </a:r>
                <a:r>
                  <a:rPr lang="en-GB" sz="2400" i="1" noProof="0" dirty="0"/>
                  <a:t>)</a:t>
                </a:r>
                <a:r>
                  <a:rPr lang="en-GB" sz="2400" noProof="0" dirty="0"/>
                  <a:t>] 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37EEC405-0941-194E-B230-0616ED62D5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486" y="1373188"/>
                <a:ext cx="6942208" cy="4521366"/>
              </a:xfrm>
              <a:blipFill>
                <a:blip r:embed="rId2"/>
                <a:stretch>
                  <a:fillRect l="-2555" t="-2247" r="-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03FCA-734E-5A44-81C7-0B71E6520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DBD8-E42E-074E-8588-0B9B790F1A5A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297122E-B72E-F14F-9D03-5FC18005C44A}"/>
                  </a:ext>
                </a:extLst>
              </p:cNvPr>
              <p:cNvSpPr/>
              <p:nvPr/>
            </p:nvSpPr>
            <p:spPr bwMode="auto">
              <a:xfrm>
                <a:off x="8108576" y="1479176"/>
                <a:ext cx="3607746" cy="4071914"/>
              </a:xfrm>
              <a:prstGeom prst="roundRect">
                <a:avLst>
                  <a:gd name="adj" fmla="val 10789"/>
                </a:avLst>
              </a:prstGeom>
              <a:solidFill>
                <a:schemeClr val="accent2"/>
              </a:solidFill>
              <a:ln w="1778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3200" b="1" dirty="0">
                    <a:solidFill>
                      <a:schemeClr val="bg1"/>
                    </a:solidFill>
                  </a:rPr>
                  <a:t>The Box–Cox family of transformations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GB" sz="1800" dirty="0">
                    <a:solidFill>
                      <a:schemeClr val="bg1"/>
                    </a:solidFill>
                  </a:rPr>
                  <a:t>Can also be used to find the best transformation</a:t>
                </a:r>
              </a:p>
              <a:p>
                <a:pPr algn="ctr"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GB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GB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GB" sz="1800" dirty="0">
                    <a:solidFill>
                      <a:schemeClr val="bg1"/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sz="18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𝐿𝑜𝑔</m:t>
                    </m:r>
                    <m:d>
                      <m:dPr>
                        <m:ctrlPr>
                          <a:rPr lang="en-GB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1800" dirty="0">
                    <a:solidFill>
                      <a:schemeClr val="bg1"/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180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00000"/>
                  </a:lnSpc>
                </a:pPr>
                <a:endParaRPr lang="en-GB" sz="2800" b="1" dirty="0">
                  <a:solidFill>
                    <a:srgbClr val="C00000"/>
                  </a:solidFill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en-GB" sz="2800" b="1" dirty="0">
                    <a:solidFill>
                      <a:schemeClr val="bg1"/>
                    </a:solidFill>
                  </a:rPr>
                  <a:t>The goal is achieving normality</a:t>
                </a: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297122E-B72E-F14F-9D03-5FC18005C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08576" y="1479176"/>
                <a:ext cx="3607746" cy="4071914"/>
              </a:xfrm>
              <a:prstGeom prst="roundRect">
                <a:avLst>
                  <a:gd name="adj" fmla="val 10789"/>
                </a:avLst>
              </a:prstGeom>
              <a:blipFill>
                <a:blip r:embed="rId3"/>
                <a:stretch>
                  <a:fillRect t="-2484" b="-4658"/>
                </a:stretch>
              </a:blipFill>
              <a:ln w="1778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277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6D8E0-55B7-A445-9C5B-4B5A2809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EDA – </a:t>
            </a:r>
            <a:r>
              <a:rPr lang="en-GB" sz="4800" b="0" noProof="0" dirty="0"/>
              <a:t>standardisations</a:t>
            </a:r>
            <a:endParaRPr lang="en-GB" sz="4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48F4B-42BE-8444-AD4E-F9CE3312E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005D3-DA86-B247-8AB5-43C2BD88F1DF}" type="datetime1">
              <a:rPr lang="en-GB" smtClean="0"/>
              <a:t>21/07/2022</a:t>
            </a:fld>
            <a:r>
              <a:rPr lang="en-GB"/>
              <a:t>27/08/2018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9843E7-C8E0-2316-6E1D-391DC412AC7E}"/>
              </a:ext>
            </a:extLst>
          </p:cNvPr>
          <p:cNvSpPr txBox="1"/>
          <p:nvPr/>
        </p:nvSpPr>
        <p:spPr>
          <a:xfrm>
            <a:off x="1797715" y="5184954"/>
            <a:ext cx="8593395" cy="818686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800" dirty="0">
                <a:solidFill>
                  <a:schemeClr val="bg1"/>
                </a:solidFill>
                <a:latin typeface="+mn-lt"/>
              </a:rPr>
              <a:t>Stabilization allows contrasting the effects of variables measured in different units in modelling frameworks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814B49-0056-4965-3D6C-3E925AED03AB}"/>
              </a:ext>
            </a:extLst>
          </p:cNvPr>
          <p:cNvGrpSpPr/>
          <p:nvPr/>
        </p:nvGrpSpPr>
        <p:grpSpPr>
          <a:xfrm>
            <a:off x="1566373" y="1392643"/>
            <a:ext cx="9068049" cy="3457352"/>
            <a:chOff x="1323061" y="1388629"/>
            <a:chExt cx="9068049" cy="345735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5426A82-0F6B-47C8-9AB9-FE29A66BE0C6}"/>
                </a:ext>
              </a:extLst>
            </p:cNvPr>
            <p:cNvGrpSpPr/>
            <p:nvPr/>
          </p:nvGrpSpPr>
          <p:grpSpPr>
            <a:xfrm>
              <a:off x="1323061" y="1419511"/>
              <a:ext cx="4014182" cy="3426470"/>
              <a:chOff x="817223" y="1404070"/>
              <a:chExt cx="4014182" cy="342647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DD36A47-975C-E3F0-9669-0EEE4C71FD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25560"/>
              <a:stretch/>
            </p:blipFill>
            <p:spPr>
              <a:xfrm>
                <a:off x="817223" y="1404070"/>
                <a:ext cx="4014182" cy="342647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585A5CDB-3959-B009-A9D9-D930C8E5D7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6906" b="47196"/>
              <a:stretch/>
            </p:blipFill>
            <p:spPr>
              <a:xfrm>
                <a:off x="3532915" y="1433254"/>
                <a:ext cx="1245350" cy="1809300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2417B92-4701-E43C-ED7C-B65C030795A2}"/>
                </a:ext>
              </a:extLst>
            </p:cNvPr>
            <p:cNvGrpSpPr/>
            <p:nvPr/>
          </p:nvGrpSpPr>
          <p:grpSpPr>
            <a:xfrm>
              <a:off x="6387827" y="1388629"/>
              <a:ext cx="4003283" cy="3457352"/>
              <a:chOff x="6387827" y="1388629"/>
              <a:chExt cx="4003283" cy="345735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AEE4290-07C6-96F0-E5F0-36A7F20C8D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0244"/>
              <a:stretch/>
            </p:blipFill>
            <p:spPr>
              <a:xfrm>
                <a:off x="6387827" y="1388629"/>
                <a:ext cx="4003283" cy="345735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F0C98C7-98E2-A31C-D543-4A1D50F708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1332" b="48347"/>
              <a:stretch/>
            </p:blipFill>
            <p:spPr>
              <a:xfrm>
                <a:off x="9409888" y="1406541"/>
                <a:ext cx="936994" cy="17858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2614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6D8E0-55B7-A445-9C5B-4B5A2809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EDA – </a:t>
            </a:r>
            <a:r>
              <a:rPr lang="en-GB" sz="4800" b="0" noProof="0" dirty="0"/>
              <a:t>standardisations</a:t>
            </a:r>
            <a:endParaRPr lang="en-GB" sz="4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48F4B-42BE-8444-AD4E-F9CE3312E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005D3-DA86-B247-8AB5-43C2BD88F1DF}" type="datetime1">
              <a:rPr lang="en-GB" smtClean="0"/>
              <a:t>21/07/2022</a:t>
            </a:fld>
            <a:r>
              <a:rPr lang="en-GB"/>
              <a:t>27/08/2018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D1B2AE7-F28B-204B-88A4-67CBECE036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5838" y="1365084"/>
                <a:ext cx="7420225" cy="5057063"/>
              </a:xfrm>
            </p:spPr>
            <p:txBody>
              <a:bodyPr/>
              <a:lstStyle/>
              <a:p>
                <a:pPr algn="ctr"/>
                <a:r>
                  <a:rPr lang="en-GB" sz="3200" b="1" noProof="0" dirty="0"/>
                  <a:t>Different standardisations are possible:</a:t>
                </a:r>
              </a:p>
              <a:p>
                <a:pPr algn="ctr"/>
                <a:endParaRPr lang="en-GB" sz="3200" b="1" noProof="0" dirty="0"/>
              </a:p>
              <a:p>
                <a:r>
                  <a:rPr lang="en-GB" b="1" noProof="0" dirty="0"/>
                  <a:t>Centring:</a:t>
                </a:r>
                <a:r>
                  <a:rPr lang="en-GB" noProof="0" dirty="0"/>
                  <a:t> Making the mean Zero </a:t>
                </a:r>
                <a:endParaRPr lang="en-GB" noProof="0" dirty="0">
                  <a:sym typeface="Wingdings" pitchFamily="2" charset="2"/>
                </a:endParaRPr>
              </a:p>
              <a:p>
                <a:pPr algn="ctr"/>
                <a:r>
                  <a:rPr lang="en-GB" sz="2400" noProof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4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b="0" i="1" noProof="0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GB" sz="24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GB" sz="2400" noProof="0" dirty="0"/>
              </a:p>
              <a:p>
                <a:pPr>
                  <a:buNone/>
                </a:pPr>
                <a:endParaRPr lang="en-GB" sz="1000" b="1" noProof="0" dirty="0"/>
              </a:p>
              <a:p>
                <a:r>
                  <a:rPr lang="en-GB" b="1" noProof="0" dirty="0"/>
                  <a:t>Ranging</a:t>
                </a:r>
                <a:r>
                  <a:rPr lang="en-GB" noProof="0" dirty="0"/>
                  <a:t>: Marking the observations values to range between zero (minimum) to one (maximum)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nl-NL" sz="2400" b="0" i="0" noProof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4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noProof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400" noProof="0" dirty="0"/>
                  <a:t>  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2400" b="0" i="1" noProof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4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GB" sz="240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2400" b="0" i="1" noProof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GB" noProof="0" dirty="0"/>
              </a:p>
              <a:p>
                <a:endParaRPr lang="en-GB" sz="900" b="1" noProof="0" dirty="0"/>
              </a:p>
              <a:p>
                <a:r>
                  <a:rPr lang="en-GB" b="1" noProof="0" dirty="0"/>
                  <a:t>Scaling</a:t>
                </a:r>
                <a:r>
                  <a:rPr lang="en-GB" noProof="0" dirty="0"/>
                  <a:t>: Changing a variable so it has a mean of zero and a standard deviation (and variance) of one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en-GB" sz="24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GB" sz="1800" noProof="0" dirty="0"/>
              </a:p>
              <a:p>
                <a:endParaRPr lang="en-GB" sz="1800" noProof="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D1B2AE7-F28B-204B-88A4-67CBECE036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5838" y="1365084"/>
                <a:ext cx="7420225" cy="5057063"/>
              </a:xfrm>
              <a:blipFill>
                <a:blip r:embed="rId2"/>
                <a:stretch>
                  <a:fillRect l="-2051" t="-2506" r="-10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9079322-1A86-C142-ACE0-2DC6A9C74C65}"/>
              </a:ext>
            </a:extLst>
          </p:cNvPr>
          <p:cNvSpPr/>
          <p:nvPr/>
        </p:nvSpPr>
        <p:spPr>
          <a:xfrm>
            <a:off x="8517029" y="2641682"/>
            <a:ext cx="3466851" cy="138499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b="1" dirty="0">
                <a:solidFill>
                  <a:schemeClr val="bg1"/>
                </a:solidFill>
              </a:rPr>
              <a:t>Centring and Ranging</a:t>
            </a:r>
          </a:p>
          <a:p>
            <a:pPr algn="ctr">
              <a:lnSpc>
                <a:spcPct val="100000"/>
              </a:lnSpc>
            </a:pPr>
            <a:r>
              <a:rPr lang="en-GB" sz="2000" dirty="0">
                <a:solidFill>
                  <a:schemeClr val="bg1"/>
                </a:solidFill>
              </a:rPr>
              <a:t>useful as standardisations of abundance data before multivariate analyses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878E15-9E15-704E-BA97-7C948F4E3981}"/>
              </a:ext>
            </a:extLst>
          </p:cNvPr>
          <p:cNvSpPr/>
          <p:nvPr/>
        </p:nvSpPr>
        <p:spPr>
          <a:xfrm>
            <a:off x="8405063" y="4775486"/>
            <a:ext cx="3467852" cy="107721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b="1" dirty="0">
                <a:solidFill>
                  <a:schemeClr val="bg1"/>
                </a:solidFill>
              </a:rPr>
              <a:t>Scaling </a:t>
            </a:r>
          </a:p>
          <a:p>
            <a:pPr algn="ctr">
              <a:lnSpc>
                <a:spcPct val="100000"/>
              </a:lnSpc>
            </a:pPr>
            <a:r>
              <a:rPr lang="en-GB" sz="2000" dirty="0">
                <a:solidFill>
                  <a:schemeClr val="bg1"/>
                </a:solidFill>
              </a:rPr>
              <a:t>useful to convert all the variables to a similar scale </a:t>
            </a:r>
          </a:p>
        </p:txBody>
      </p:sp>
    </p:spTree>
    <p:extLst>
      <p:ext uri="{BB962C8B-B14F-4D97-AF65-F5344CB8AC3E}">
        <p14:creationId xmlns:p14="http://schemas.microsoft.com/office/powerpoint/2010/main" val="491907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6D8E0-55B7-A445-9C5B-4B5A2809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EDA – </a:t>
            </a:r>
            <a:r>
              <a:rPr lang="en-GB" b="0" noProof="0" dirty="0"/>
              <a:t>standardisations</a:t>
            </a:r>
            <a:endParaRPr lang="en-GB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48F4B-42BE-8444-AD4E-F9CE3312E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005D3-DA86-B247-8AB5-43C2BD88F1DF}" type="datetime1">
              <a:rPr lang="en-GB" smtClean="0"/>
              <a:t>21/07/2022</a:t>
            </a:fld>
            <a:r>
              <a:rPr lang="en-GB"/>
              <a:t>27/08/2018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26AF0F-DF97-F941-BE37-CC2557507C48}"/>
              </a:ext>
            </a:extLst>
          </p:cNvPr>
          <p:cNvGrpSpPr/>
          <p:nvPr/>
        </p:nvGrpSpPr>
        <p:grpSpPr>
          <a:xfrm>
            <a:off x="584693" y="1187228"/>
            <a:ext cx="3240000" cy="5020273"/>
            <a:chOff x="658263" y="1124168"/>
            <a:chExt cx="3240000" cy="502027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FD6D268-8928-1046-B928-65500D48B352}"/>
                </a:ext>
              </a:extLst>
            </p:cNvPr>
            <p:cNvGrpSpPr/>
            <p:nvPr/>
          </p:nvGrpSpPr>
          <p:grpSpPr>
            <a:xfrm>
              <a:off x="733863" y="1162041"/>
              <a:ext cx="3088800" cy="4982400"/>
              <a:chOff x="654378" y="1162041"/>
              <a:chExt cx="3087195" cy="498263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0FA5FDA-261D-9549-A49E-8E1B72075FCC}"/>
                  </a:ext>
                </a:extLst>
              </p:cNvPr>
              <p:cNvSpPr/>
              <p:nvPr/>
            </p:nvSpPr>
            <p:spPr>
              <a:xfrm>
                <a:off x="722640" y="1162041"/>
                <a:ext cx="295067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3200" b="1" dirty="0"/>
                  <a:t>Centring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6FBC85E-7A9C-9648-8FD3-4BDFB4F35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4378" y="1734399"/>
                <a:ext cx="3087195" cy="4410279"/>
              </a:xfrm>
              <a:prstGeom prst="rect">
                <a:avLst/>
              </a:prstGeom>
            </p:spPr>
          </p:pic>
        </p:grp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CEB5C57-84BC-FC43-B3FB-4E667738132E}"/>
                </a:ext>
              </a:extLst>
            </p:cNvPr>
            <p:cNvSpPr/>
            <p:nvPr/>
          </p:nvSpPr>
          <p:spPr bwMode="auto">
            <a:xfrm>
              <a:off x="658263" y="1124168"/>
              <a:ext cx="3240000" cy="4982400"/>
            </a:xfrm>
            <a:prstGeom prst="roundRect">
              <a:avLst>
                <a:gd name="adj" fmla="val 9181"/>
              </a:avLst>
            </a:prstGeom>
            <a:noFill/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6A50E2-ED08-8142-89B1-23EEC53E233B}"/>
              </a:ext>
            </a:extLst>
          </p:cNvPr>
          <p:cNvGrpSpPr/>
          <p:nvPr/>
        </p:nvGrpSpPr>
        <p:grpSpPr>
          <a:xfrm>
            <a:off x="4461855" y="1192484"/>
            <a:ext cx="3240000" cy="5015254"/>
            <a:chOff x="4121880" y="1129424"/>
            <a:chExt cx="3240000" cy="501525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BF52667-0526-264C-9CB7-634BF49D7ECF}"/>
                </a:ext>
              </a:extLst>
            </p:cNvPr>
            <p:cNvGrpSpPr/>
            <p:nvPr/>
          </p:nvGrpSpPr>
          <p:grpSpPr>
            <a:xfrm>
              <a:off x="4198283" y="1162041"/>
              <a:ext cx="3087195" cy="4982637"/>
              <a:chOff x="4141077" y="1162041"/>
              <a:chExt cx="3087195" cy="498263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24462B6-A605-A840-BF2E-D9EA0E67E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1077" y="1734399"/>
                <a:ext cx="3087195" cy="4410279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1ABDEEE-0D5E-5248-8E41-2FF4E377EF35}"/>
                  </a:ext>
                </a:extLst>
              </p:cNvPr>
              <p:cNvSpPr/>
              <p:nvPr/>
            </p:nvSpPr>
            <p:spPr>
              <a:xfrm>
                <a:off x="4209339" y="1162041"/>
                <a:ext cx="295067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3200" b="1" dirty="0"/>
                  <a:t>Ranging</a:t>
                </a: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C975708-8A4E-4A48-94AB-1066B11102F7}"/>
                </a:ext>
              </a:extLst>
            </p:cNvPr>
            <p:cNvSpPr/>
            <p:nvPr/>
          </p:nvSpPr>
          <p:spPr bwMode="auto">
            <a:xfrm>
              <a:off x="4121880" y="1129424"/>
              <a:ext cx="3240000" cy="4982400"/>
            </a:xfrm>
            <a:prstGeom prst="roundRect">
              <a:avLst>
                <a:gd name="adj" fmla="val 9181"/>
              </a:avLst>
            </a:prstGeom>
            <a:noFill/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7768B5-F294-EB42-A130-0DB4284D2A43}"/>
              </a:ext>
            </a:extLst>
          </p:cNvPr>
          <p:cNvGrpSpPr/>
          <p:nvPr/>
        </p:nvGrpSpPr>
        <p:grpSpPr>
          <a:xfrm>
            <a:off x="8339017" y="1202994"/>
            <a:ext cx="3240000" cy="5004744"/>
            <a:chOff x="7992178" y="1139934"/>
            <a:chExt cx="3240000" cy="500474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717D5E7-2BE2-F246-8D7C-9494D8C64630}"/>
                </a:ext>
              </a:extLst>
            </p:cNvPr>
            <p:cNvGrpSpPr/>
            <p:nvPr/>
          </p:nvGrpSpPr>
          <p:grpSpPr>
            <a:xfrm>
              <a:off x="8068581" y="1162041"/>
              <a:ext cx="3087195" cy="4982637"/>
              <a:chOff x="8066416" y="1162041"/>
              <a:chExt cx="3087195" cy="498263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BCEADDF-C1DB-D846-AFE2-493E1059D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6416" y="1734399"/>
                <a:ext cx="3087195" cy="4410279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7D4D2F7-C057-5440-B045-BAF18E27DFD4}"/>
                  </a:ext>
                </a:extLst>
              </p:cNvPr>
              <p:cNvSpPr/>
              <p:nvPr/>
            </p:nvSpPr>
            <p:spPr>
              <a:xfrm>
                <a:off x="8134678" y="1162041"/>
                <a:ext cx="295067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3200" b="1" dirty="0"/>
                  <a:t>Scaling</a:t>
                </a:r>
              </a:p>
            </p:txBody>
          </p:sp>
        </p:grp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0738EF7-96D5-094D-865B-B5C692E361CD}"/>
                </a:ext>
              </a:extLst>
            </p:cNvPr>
            <p:cNvSpPr/>
            <p:nvPr/>
          </p:nvSpPr>
          <p:spPr bwMode="auto">
            <a:xfrm>
              <a:off x="7992178" y="1139934"/>
              <a:ext cx="3240000" cy="4982400"/>
            </a:xfrm>
            <a:prstGeom prst="roundRect">
              <a:avLst>
                <a:gd name="adj" fmla="val 9181"/>
              </a:avLst>
            </a:prstGeom>
            <a:noFill/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6273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2F32-DF36-124F-9E4F-380DB7D9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Exploratory Data Analysis: </a:t>
            </a:r>
            <a:r>
              <a:rPr lang="en-GB" sz="4800" b="0" noProof="0" dirty="0"/>
              <a:t>tools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64430-503B-4D45-AB22-9A55861CF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FB80-ADA1-1C40-81B4-D630FE82D710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99D3AF-E614-3743-82DA-2C3897299135}"/>
              </a:ext>
            </a:extLst>
          </p:cNvPr>
          <p:cNvGrpSpPr/>
          <p:nvPr/>
        </p:nvGrpSpPr>
        <p:grpSpPr>
          <a:xfrm>
            <a:off x="3514694" y="1579482"/>
            <a:ext cx="2626356" cy="4273558"/>
            <a:chOff x="315913" y="1756533"/>
            <a:chExt cx="2626356" cy="4273558"/>
          </a:xfrm>
          <a:solidFill>
            <a:schemeClr val="bg1">
              <a:lumMod val="5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E54F8DC-DB95-EC46-9868-9D2F224DCD54}"/>
                </a:ext>
              </a:extLst>
            </p:cNvPr>
            <p:cNvSpPr/>
            <p:nvPr/>
          </p:nvSpPr>
          <p:spPr bwMode="auto">
            <a:xfrm>
              <a:off x="315913" y="1756533"/>
              <a:ext cx="2626356" cy="4273558"/>
            </a:xfrm>
            <a:prstGeom prst="roundRect">
              <a:avLst/>
            </a:prstGeom>
            <a:grp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98696D-B9D2-4848-93AB-EB59C370F88B}"/>
                </a:ext>
              </a:extLst>
            </p:cNvPr>
            <p:cNvSpPr/>
            <p:nvPr/>
          </p:nvSpPr>
          <p:spPr>
            <a:xfrm>
              <a:off x="503267" y="1850955"/>
              <a:ext cx="2251648" cy="461665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Visualisation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E7E398-A335-194F-8960-E8F60DA48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514" y="2776265"/>
              <a:ext cx="2229154" cy="1376635"/>
            </a:xfrm>
            <a:prstGeom prst="rect">
              <a:avLst/>
            </a:prstGeom>
            <a:grpFill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BB045C3-4AA4-C445-9047-21C52D17F074}"/>
              </a:ext>
            </a:extLst>
          </p:cNvPr>
          <p:cNvGrpSpPr/>
          <p:nvPr/>
        </p:nvGrpSpPr>
        <p:grpSpPr>
          <a:xfrm>
            <a:off x="6355226" y="1579482"/>
            <a:ext cx="2626356" cy="4273558"/>
            <a:chOff x="4320788" y="1756533"/>
            <a:chExt cx="2626356" cy="4273558"/>
          </a:xfrm>
          <a:solidFill>
            <a:schemeClr val="bg1">
              <a:lumMod val="50000"/>
            </a:schemeClr>
          </a:solidFill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8A5E1FE-8D1D-EE4F-98C3-A9790F58A19D}"/>
                </a:ext>
              </a:extLst>
            </p:cNvPr>
            <p:cNvSpPr/>
            <p:nvPr/>
          </p:nvSpPr>
          <p:spPr bwMode="auto">
            <a:xfrm>
              <a:off x="4320788" y="1756533"/>
              <a:ext cx="2626356" cy="4273558"/>
            </a:xfrm>
            <a:prstGeom prst="roundRect">
              <a:avLst/>
            </a:prstGeom>
            <a:grp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C6B3EA-F7E8-DC46-B587-1D21C6660309}"/>
                </a:ext>
              </a:extLst>
            </p:cNvPr>
            <p:cNvSpPr/>
            <p:nvPr/>
          </p:nvSpPr>
          <p:spPr>
            <a:xfrm>
              <a:off x="4508142" y="1850955"/>
              <a:ext cx="2251648" cy="461665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Transformation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24863D1-ADF4-944E-BCF3-AC78687628E8}"/>
                </a:ext>
              </a:extLst>
            </p:cNvPr>
            <p:cNvGrpSpPr/>
            <p:nvPr/>
          </p:nvGrpSpPr>
          <p:grpSpPr>
            <a:xfrm>
              <a:off x="4728309" y="2444753"/>
              <a:ext cx="1811315" cy="3328347"/>
              <a:chOff x="5662364" y="2476917"/>
              <a:chExt cx="1811315" cy="3328347"/>
            </a:xfrm>
            <a:grpFill/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2CB95E5-F10E-5D4D-8E2E-BAC2DE435B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1609"/>
              <a:stretch/>
            </p:blipFill>
            <p:spPr>
              <a:xfrm>
                <a:off x="5680601" y="2476917"/>
                <a:ext cx="1793078" cy="1617276"/>
              </a:xfrm>
              <a:prstGeom prst="rect">
                <a:avLst/>
              </a:prstGeom>
              <a:grpFill/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AD37DA7-65F0-0848-B95B-219BED386F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1395" t="-347" r="214" b="347"/>
              <a:stretch/>
            </p:blipFill>
            <p:spPr>
              <a:xfrm>
                <a:off x="5662364" y="4187988"/>
                <a:ext cx="1793078" cy="1617276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7FB7C36-E02C-8040-A01C-13361780C907}"/>
              </a:ext>
            </a:extLst>
          </p:cNvPr>
          <p:cNvGrpSpPr/>
          <p:nvPr/>
        </p:nvGrpSpPr>
        <p:grpSpPr>
          <a:xfrm>
            <a:off x="9195757" y="1579482"/>
            <a:ext cx="2626356" cy="4273558"/>
            <a:chOff x="9246556" y="1718433"/>
            <a:chExt cx="2626356" cy="427355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8D4DCCE-CB56-2745-8A9A-7D3AE38BACD2}"/>
                </a:ext>
              </a:extLst>
            </p:cNvPr>
            <p:cNvSpPr/>
            <p:nvPr/>
          </p:nvSpPr>
          <p:spPr bwMode="auto">
            <a:xfrm>
              <a:off x="9246556" y="1718433"/>
              <a:ext cx="2626356" cy="4273558"/>
            </a:xfrm>
            <a:prstGeom prst="roundRect">
              <a:avLst/>
            </a:prstGeom>
            <a:solidFill>
              <a:schemeClr val="accent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C3A02C-1707-684B-8B1B-29DFF972ABC6}"/>
                </a:ext>
              </a:extLst>
            </p:cNvPr>
            <p:cNvSpPr/>
            <p:nvPr/>
          </p:nvSpPr>
          <p:spPr>
            <a:xfrm>
              <a:off x="9433592" y="1812855"/>
              <a:ext cx="2252284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Modelling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E87B460-2A7C-D944-A13B-CAF47DFC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99605" y="3319463"/>
              <a:ext cx="2320259" cy="1432898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8D6C9FE-22E0-C448-8F25-BEA86A519C79}"/>
              </a:ext>
            </a:extLst>
          </p:cNvPr>
          <p:cNvSpPr/>
          <p:nvPr/>
        </p:nvSpPr>
        <p:spPr>
          <a:xfrm>
            <a:off x="7920116" y="6581001"/>
            <a:ext cx="42952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dirty="0"/>
              <a:t>Figures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Grolemund and Wickham (2017) R for Data Science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3F9B6D-8769-2F4B-BE19-0195DADAFFB1}"/>
              </a:ext>
            </a:extLst>
          </p:cNvPr>
          <p:cNvGrpSpPr/>
          <p:nvPr/>
        </p:nvGrpSpPr>
        <p:grpSpPr>
          <a:xfrm>
            <a:off x="674162" y="1579482"/>
            <a:ext cx="2626356" cy="4273558"/>
            <a:chOff x="-3546250" y="1746887"/>
            <a:chExt cx="2626356" cy="4273558"/>
          </a:xfrm>
          <a:solidFill>
            <a:schemeClr val="bg1">
              <a:lumMod val="5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C55BD90-8099-EA43-A997-ADC7EAB166BB}"/>
                </a:ext>
              </a:extLst>
            </p:cNvPr>
            <p:cNvSpPr/>
            <p:nvPr/>
          </p:nvSpPr>
          <p:spPr bwMode="auto">
            <a:xfrm>
              <a:off x="-3546250" y="1746887"/>
              <a:ext cx="2626356" cy="4273558"/>
            </a:xfrm>
            <a:prstGeom prst="roundRect">
              <a:avLst/>
            </a:prstGeom>
            <a:grp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8D368B-9872-904A-8FD0-01F0562D2431}"/>
                </a:ext>
              </a:extLst>
            </p:cNvPr>
            <p:cNvSpPr/>
            <p:nvPr/>
          </p:nvSpPr>
          <p:spPr>
            <a:xfrm>
              <a:off x="-3358896" y="1850955"/>
              <a:ext cx="2251648" cy="830997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Descriptive</a:t>
              </a:r>
            </a:p>
            <a:p>
              <a:pPr algn="ctr">
                <a:lnSpc>
                  <a:spcPct val="100000"/>
                </a:lnSpc>
              </a:pPr>
              <a:r>
                <a:rPr lang="en-GB" sz="2400" b="1" dirty="0">
                  <a:solidFill>
                    <a:schemeClr val="bg1"/>
                  </a:solidFill>
                </a:rPr>
                <a:t>statistics 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43A547-AFA1-EC4F-9BE6-370D8BBBF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477188" y="3513220"/>
              <a:ext cx="2488232" cy="1079581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06383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24CB-3127-7246-884E-15E438DF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an introduction to R</a:t>
            </a:r>
            <a:endParaRPr lang="en-GB" sz="4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D859E6-5CCD-C249-ABD8-8D6A0A0B2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b="1" dirty="0"/>
              <a:t>What is R? </a:t>
            </a:r>
          </a:p>
          <a:p>
            <a:pPr lvl="1"/>
            <a:r>
              <a:rPr lang="en-GB" sz="3200" dirty="0"/>
              <a:t>R is an…</a:t>
            </a:r>
          </a:p>
          <a:p>
            <a:pPr marL="252000" lvl="1" indent="0">
              <a:buNone/>
            </a:pPr>
            <a:r>
              <a:rPr lang="en-GB" sz="3200" b="1" dirty="0">
                <a:solidFill>
                  <a:srgbClr val="002060"/>
                </a:solidFill>
              </a:rPr>
              <a:t> object-oriented </a:t>
            </a:r>
            <a:r>
              <a:rPr lang="en-GB" sz="3200" b="1" dirty="0"/>
              <a:t>statistical</a:t>
            </a:r>
            <a:r>
              <a:rPr lang="en-GB" sz="3200" b="1" dirty="0">
                <a:solidFill>
                  <a:srgbClr val="C00000"/>
                </a:solidFill>
              </a:rPr>
              <a:t> programming language.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E7836-EB30-2244-AEC9-AD44D9DFF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4583-6023-1B4A-B6A8-FD92F5AEDCF0}" type="datetime1">
              <a:rPr lang="en-GB" smtClean="0"/>
              <a:t>21/07/2022</a:t>
            </a:fld>
            <a:r>
              <a:rPr lang="en-GB" dirty="0"/>
              <a:t>27/08/2018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CAE1EE-7A92-FF4E-A8F6-05B768A5B2F0}"/>
              </a:ext>
            </a:extLst>
          </p:cNvPr>
          <p:cNvSpPr/>
          <p:nvPr/>
        </p:nvSpPr>
        <p:spPr>
          <a:xfrm>
            <a:off x="982246" y="4077072"/>
            <a:ext cx="5062635" cy="14465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200" b="1" dirty="0">
                <a:solidFill>
                  <a:srgbClr val="002060"/>
                </a:solidFill>
              </a:rPr>
              <a:t>Object-oriented programming </a:t>
            </a:r>
            <a:r>
              <a:rPr lang="en-GB" sz="2200" dirty="0"/>
              <a:t>is a programming model organised around </a:t>
            </a:r>
            <a:r>
              <a:rPr lang="en-GB" sz="2200" b="1" dirty="0"/>
              <a:t>objects</a:t>
            </a:r>
            <a:r>
              <a:rPr lang="en-GB" sz="2200" dirty="0"/>
              <a:t> rather than "actions" and data rather than logic.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A832EA-3EFB-9542-BE47-294CCC738494}"/>
              </a:ext>
            </a:extLst>
          </p:cNvPr>
          <p:cNvSpPr/>
          <p:nvPr/>
        </p:nvSpPr>
        <p:spPr>
          <a:xfrm>
            <a:off x="6143944" y="4077072"/>
            <a:ext cx="5062636" cy="14465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-180000" algn="ctr">
              <a:lnSpc>
                <a:spcPct val="100000"/>
              </a:lnSpc>
              <a:buNone/>
            </a:pPr>
            <a:r>
              <a:rPr lang="en-GB" sz="2200" dirty="0"/>
              <a:t>A </a:t>
            </a:r>
            <a:r>
              <a:rPr lang="en-GB" sz="2200" b="1" dirty="0">
                <a:solidFill>
                  <a:srgbClr val="C00000"/>
                </a:solidFill>
              </a:rPr>
              <a:t>programming language</a:t>
            </a:r>
            <a:r>
              <a:rPr lang="en-GB" sz="2200" dirty="0">
                <a:solidFill>
                  <a:srgbClr val="C00000"/>
                </a:solidFill>
              </a:rPr>
              <a:t> </a:t>
            </a:r>
            <a:r>
              <a:rPr lang="en-GB" sz="2200" dirty="0"/>
              <a:t>is a vocabulary and set of rules for instructing a </a:t>
            </a:r>
            <a:r>
              <a:rPr lang="en-GB" sz="2200" b="1" dirty="0">
                <a:solidFill>
                  <a:srgbClr val="C00000"/>
                </a:solidFill>
              </a:rPr>
              <a:t>computer</a:t>
            </a:r>
            <a:r>
              <a:rPr lang="en-GB" sz="2200" dirty="0"/>
              <a:t> to perform specific tasks.</a:t>
            </a:r>
          </a:p>
        </p:txBody>
      </p:sp>
    </p:spTree>
    <p:extLst>
      <p:ext uri="{BB962C8B-B14F-4D97-AF65-F5344CB8AC3E}">
        <p14:creationId xmlns:p14="http://schemas.microsoft.com/office/powerpoint/2010/main" val="922470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34E3CB-566B-AC4E-A8C0-6AFFEF189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EDA – </a:t>
            </a:r>
            <a:r>
              <a:rPr lang="en-GB" sz="4800" b="0" noProof="0" dirty="0"/>
              <a:t>Modelling</a:t>
            </a:r>
            <a:endParaRPr lang="en-GB" sz="4800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9EB0EF-E7C2-D746-9711-4F788067E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169" y="1373021"/>
            <a:ext cx="10220325" cy="4521366"/>
          </a:xfrm>
        </p:spPr>
        <p:txBody>
          <a:bodyPr/>
          <a:lstStyle/>
          <a:p>
            <a:pPr>
              <a:buNone/>
            </a:pPr>
            <a:r>
              <a:rPr lang="en-GB" sz="2800" b="1" noProof="0" dirty="0"/>
              <a:t>Modelling:</a:t>
            </a:r>
            <a:r>
              <a:rPr lang="en-GB" sz="2800" noProof="0" dirty="0"/>
              <a:t> Converting data from one format or structure into another format or structure.</a:t>
            </a:r>
          </a:p>
          <a:p>
            <a:pPr>
              <a:buNone/>
            </a:pPr>
            <a:endParaRPr lang="en-GB" sz="2800" noProof="0" dirty="0"/>
          </a:p>
          <a:p>
            <a:pPr>
              <a:buNone/>
            </a:pPr>
            <a:r>
              <a:rPr lang="en-GB" sz="2800" b="1" noProof="0" dirty="0"/>
              <a:t>Aims</a:t>
            </a:r>
            <a:r>
              <a:rPr lang="en-GB" sz="2800" noProof="0" dirty="0"/>
              <a:t> of Modelling before doing any analyses are: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sz="2400" noProof="0" dirty="0"/>
              <a:t>Assess regressions assumptions (</a:t>
            </a:r>
            <a:r>
              <a:rPr lang="en-GB" sz="2400" b="1" noProof="0" dirty="0"/>
              <a:t>more on this next week</a:t>
            </a:r>
            <a:r>
              <a:rPr lang="en-GB" sz="2400" noProof="0" dirty="0"/>
              <a:t>).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sz="2400" noProof="0" dirty="0"/>
              <a:t>Determine (in)dependence between variables </a:t>
            </a:r>
            <a:r>
              <a:rPr lang="en-GB" sz="2400" noProof="0" dirty="0">
                <a:sym typeface="Wingdings" pitchFamily="2" charset="2"/>
              </a:rPr>
              <a:t> correlations</a:t>
            </a:r>
            <a:endParaRPr lang="en-GB" sz="2400" noProof="0" dirty="0"/>
          </a:p>
          <a:p>
            <a:pPr marL="889200" lvl="1" indent="-457200">
              <a:buFont typeface="+mj-lt"/>
              <a:buAutoNum type="arabicPeriod"/>
            </a:pPr>
            <a:r>
              <a:rPr lang="en-GB" sz="2400" noProof="0" dirty="0"/>
              <a:t>Establish additive effects if variables are dependent </a:t>
            </a:r>
            <a:r>
              <a:rPr lang="en-GB" sz="2400" noProof="0" dirty="0">
                <a:sym typeface="Wingdings" pitchFamily="2" charset="2"/>
              </a:rPr>
              <a:t> </a:t>
            </a:r>
            <a:r>
              <a:rPr lang="en-GB" sz="2400" noProof="0" dirty="0"/>
              <a:t>linearity</a:t>
            </a:r>
          </a:p>
          <a:p>
            <a:pPr>
              <a:buNone/>
            </a:pPr>
            <a:endParaRPr lang="en-GB" sz="2800" noProof="0" dirty="0"/>
          </a:p>
          <a:p>
            <a:pPr>
              <a:buNone/>
            </a:pPr>
            <a:endParaRPr lang="en-GB" sz="2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6C0F3-D1E1-614C-8F04-905C706B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2EE8B-BF90-214C-AB32-2E12A24893EA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3343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34E3CB-566B-AC4E-A8C0-6AFFEF189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Modelling – </a:t>
            </a:r>
            <a:r>
              <a:rPr lang="en-GB" sz="4800" b="0" noProof="0" dirty="0"/>
              <a:t>Correlations</a:t>
            </a:r>
            <a:endParaRPr lang="en-GB" sz="4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6C0F3-D1E1-614C-8F04-905C706B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2EE8B-BF90-214C-AB32-2E12A24893EA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43FB9-A6C1-A540-9963-E7EB9F4A5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4853961" cy="4521366"/>
          </a:xfrm>
        </p:spPr>
        <p:txBody>
          <a:bodyPr/>
          <a:lstStyle/>
          <a:p>
            <a:pPr>
              <a:buNone/>
            </a:pPr>
            <a:r>
              <a:rPr lang="en-GB" sz="2400" noProof="0" dirty="0"/>
              <a:t>Correlation coefficients is a statistical measure which determines the </a:t>
            </a:r>
            <a:r>
              <a:rPr lang="en-GB" sz="2400" b="1" noProof="0" dirty="0"/>
              <a:t>‘strength’ </a:t>
            </a:r>
            <a:r>
              <a:rPr lang="en-GB" sz="2400" noProof="0" dirty="0"/>
              <a:t> of the </a:t>
            </a:r>
            <a:r>
              <a:rPr lang="en-GB" sz="2400" b="1" noProof="0" dirty="0"/>
              <a:t>co-relationship </a:t>
            </a:r>
            <a:r>
              <a:rPr lang="en-GB" sz="2400" noProof="0" dirty="0"/>
              <a:t>or </a:t>
            </a:r>
            <a:r>
              <a:rPr lang="en-GB" sz="2400" b="1" noProof="0" dirty="0"/>
              <a:t>association</a:t>
            </a:r>
            <a:r>
              <a:rPr lang="en-GB" sz="2400" noProof="0" dirty="0"/>
              <a:t> of two continuous variables (</a:t>
            </a:r>
            <a:r>
              <a:rPr lang="en-GB" sz="2400" i="1" noProof="0" dirty="0"/>
              <a:t>Y</a:t>
            </a:r>
            <a:r>
              <a:rPr lang="en-GB" sz="2400" i="1" baseline="-25000" noProof="0" dirty="0"/>
              <a:t>1</a:t>
            </a:r>
            <a:r>
              <a:rPr lang="en-GB" sz="2400" noProof="0" dirty="0"/>
              <a:t> and </a:t>
            </a:r>
            <a:r>
              <a:rPr lang="en-GB" sz="2400" i="1" noProof="0" dirty="0"/>
              <a:t>Y</a:t>
            </a:r>
            <a:r>
              <a:rPr lang="en-GB" sz="2400" i="1" baseline="-25000" noProof="0" dirty="0"/>
              <a:t>2</a:t>
            </a:r>
            <a:r>
              <a:rPr lang="en-GB" sz="2400" noProof="0" dirty="0"/>
              <a:t>).</a:t>
            </a:r>
          </a:p>
          <a:p>
            <a:pPr>
              <a:buNone/>
            </a:pPr>
            <a:endParaRPr lang="en-GB" sz="2400" noProof="0" dirty="0"/>
          </a:p>
          <a:p>
            <a:pPr lvl="1"/>
            <a:r>
              <a:rPr lang="en-GB" sz="2400" noProof="0" dirty="0"/>
              <a:t>Correlation coefficients assume </a:t>
            </a:r>
            <a:r>
              <a:rPr lang="en-GB" sz="2400" b="1" noProof="0" dirty="0">
                <a:solidFill>
                  <a:srgbClr val="FF0000"/>
                </a:solidFill>
              </a:rPr>
              <a:t>monotonic</a:t>
            </a:r>
            <a:r>
              <a:rPr lang="en-GB" sz="2400" noProof="0" dirty="0"/>
              <a:t> relations </a:t>
            </a:r>
            <a:r>
              <a:rPr lang="en-GB" sz="2400" noProof="0" dirty="0">
                <a:sym typeface="Wingdings" pitchFamily="2" charset="2"/>
              </a:rPr>
              <a:t> always changes in the same direction</a:t>
            </a:r>
          </a:p>
          <a:p>
            <a:pPr lvl="1"/>
            <a:r>
              <a:rPr lang="en-GB" sz="2400" noProof="0" dirty="0"/>
              <a:t>Correlation coefficients bounded between -1 and 1</a:t>
            </a:r>
            <a:endParaRPr lang="en-GB" sz="2400" noProof="0" dirty="0">
              <a:sym typeface="Wingdings" pitchFamily="2" charset="2"/>
            </a:endParaRPr>
          </a:p>
          <a:p>
            <a:endParaRPr lang="en-GB" sz="2400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D2BAA0-A295-D64C-B6D6-76606D110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85" y="1406941"/>
            <a:ext cx="2609249" cy="2512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A60A2D-64D2-D24F-90B3-E1BA7DBEA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86" y="1406941"/>
            <a:ext cx="2609249" cy="2512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BBAF0D-8785-F845-92F3-896BCFFB5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61" y="3953116"/>
            <a:ext cx="2609249" cy="25124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B93B84-EC99-904D-8C83-31EF24B61968}"/>
              </a:ext>
            </a:extLst>
          </p:cNvPr>
          <p:cNvSpPr/>
          <p:nvPr/>
        </p:nvSpPr>
        <p:spPr>
          <a:xfrm>
            <a:off x="8151225" y="4036007"/>
            <a:ext cx="244980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Non-monotonic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D2EFD0-2B7F-1448-A6EC-F040F21A22D7}"/>
              </a:ext>
            </a:extLst>
          </p:cNvPr>
          <p:cNvSpPr/>
          <p:nvPr/>
        </p:nvSpPr>
        <p:spPr>
          <a:xfrm>
            <a:off x="9524481" y="1354836"/>
            <a:ext cx="2151165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b="1" dirty="0"/>
              <a:t>Monotonically</a:t>
            </a:r>
          </a:p>
          <a:p>
            <a:pPr algn="ctr">
              <a:lnSpc>
                <a:spcPct val="100000"/>
              </a:lnSpc>
            </a:pPr>
            <a:r>
              <a:rPr lang="en-GB" sz="2400" b="1" dirty="0"/>
              <a:t>Decreasing</a:t>
            </a:r>
            <a:endParaRPr lang="en-US" sz="24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8DA04C-60C6-3348-94A6-698C12D2E0E5}"/>
              </a:ext>
            </a:extLst>
          </p:cNvPr>
          <p:cNvSpPr/>
          <p:nvPr/>
        </p:nvSpPr>
        <p:spPr>
          <a:xfrm>
            <a:off x="6361559" y="1357602"/>
            <a:ext cx="2151165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b="1" dirty="0"/>
              <a:t>Monotonically</a:t>
            </a:r>
          </a:p>
          <a:p>
            <a:pPr algn="ctr">
              <a:lnSpc>
                <a:spcPct val="100000"/>
              </a:lnSpc>
            </a:pPr>
            <a:r>
              <a:rPr lang="en-GB" sz="2400" b="1" dirty="0"/>
              <a:t>Increasing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C84A69-A733-3847-836F-FF3E4FEAE118}"/>
              </a:ext>
            </a:extLst>
          </p:cNvPr>
          <p:cNvSpPr txBox="1"/>
          <p:nvPr/>
        </p:nvSpPr>
        <p:spPr>
          <a:xfrm>
            <a:off x="11505193" y="3775970"/>
            <a:ext cx="18274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i="1" dirty="0">
                <a:latin typeface="+mn-lt"/>
              </a:rPr>
              <a:t>y</a:t>
            </a:r>
            <a:r>
              <a:rPr lang="en-US" sz="1600" i="1" baseline="-25000" dirty="0">
                <a:latin typeface="+mn-lt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A69B00-0069-8A45-9258-5510150A6B2E}"/>
              </a:ext>
            </a:extLst>
          </p:cNvPr>
          <p:cNvSpPr txBox="1"/>
          <p:nvPr/>
        </p:nvSpPr>
        <p:spPr>
          <a:xfrm>
            <a:off x="8609592" y="3761359"/>
            <a:ext cx="18274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i="1" dirty="0">
                <a:latin typeface="+mn-lt"/>
              </a:rPr>
              <a:t>y</a:t>
            </a:r>
            <a:r>
              <a:rPr lang="en-US" sz="1600" i="1" baseline="-25000" dirty="0">
                <a:latin typeface="+mn-lt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B38D61-FED8-6B4C-BFC8-C7B83B00D193}"/>
              </a:ext>
            </a:extLst>
          </p:cNvPr>
          <p:cNvSpPr txBox="1"/>
          <p:nvPr/>
        </p:nvSpPr>
        <p:spPr>
          <a:xfrm>
            <a:off x="10175476" y="6310008"/>
            <a:ext cx="18274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i="1" dirty="0">
                <a:latin typeface="+mn-lt"/>
              </a:rPr>
              <a:t>y</a:t>
            </a:r>
            <a:r>
              <a:rPr lang="en-US" sz="1600" i="1" baseline="-25000" dirty="0">
                <a:latin typeface="+mn-lt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7268DC-F954-B04D-A98E-EB1E7FE6B311}"/>
              </a:ext>
            </a:extLst>
          </p:cNvPr>
          <p:cNvSpPr txBox="1"/>
          <p:nvPr/>
        </p:nvSpPr>
        <p:spPr>
          <a:xfrm>
            <a:off x="7663676" y="3961825"/>
            <a:ext cx="18274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i="1" dirty="0">
                <a:latin typeface="+mn-lt"/>
              </a:rPr>
              <a:t>y</a:t>
            </a:r>
            <a:r>
              <a:rPr lang="en-US" sz="1600" i="1" baseline="-25000" dirty="0">
                <a:latin typeface="+mn-lt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73C417-C4CE-5B4D-B64E-7437AD455BD2}"/>
              </a:ext>
            </a:extLst>
          </p:cNvPr>
          <p:cNvSpPr txBox="1"/>
          <p:nvPr/>
        </p:nvSpPr>
        <p:spPr>
          <a:xfrm>
            <a:off x="6057517" y="1407615"/>
            <a:ext cx="18274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i="1" dirty="0">
                <a:latin typeface="+mn-lt"/>
              </a:rPr>
              <a:t>y</a:t>
            </a:r>
            <a:r>
              <a:rPr lang="en-US" sz="1600" i="1" baseline="-25000" dirty="0">
                <a:latin typeface="+mn-lt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B04D73-5DF1-B048-9533-ECDC21ADDA5B}"/>
              </a:ext>
            </a:extLst>
          </p:cNvPr>
          <p:cNvSpPr txBox="1"/>
          <p:nvPr/>
        </p:nvSpPr>
        <p:spPr>
          <a:xfrm>
            <a:off x="8957900" y="1407645"/>
            <a:ext cx="18274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i="1" dirty="0">
                <a:latin typeface="+mn-lt"/>
              </a:rPr>
              <a:t>y</a:t>
            </a:r>
            <a:r>
              <a:rPr lang="en-US" sz="1600" i="1" baseline="-25000" dirty="0">
                <a:latin typeface="+mn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24870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92AC-0B9A-B341-8806-FBDC3CA5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Modelling –</a:t>
            </a:r>
            <a:r>
              <a:rPr lang="en-GB" sz="4800" b="0" noProof="0" dirty="0"/>
              <a:t> Correlation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B3B29-73AB-C449-8942-5F43F28C0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EFD6-267A-EA42-9F8A-4630D4620AB9}" type="datetime1">
              <a:rPr lang="en-US" smtClean="0"/>
              <a:t>7/21/22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13C06-34E8-364B-819F-06CA4CECF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6" t="2342" r="45615" b="3140"/>
          <a:stretch/>
        </p:blipFill>
        <p:spPr>
          <a:xfrm>
            <a:off x="1713122" y="2334580"/>
            <a:ext cx="3384376" cy="13548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06406C-CD2A-2045-A649-6714028BEF98}"/>
              </a:ext>
            </a:extLst>
          </p:cNvPr>
          <p:cNvSpPr/>
          <p:nvPr/>
        </p:nvSpPr>
        <p:spPr>
          <a:xfrm>
            <a:off x="1805453" y="1970004"/>
            <a:ext cx="319971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i="1" dirty="0">
                <a:latin typeface="+mn-lt"/>
                <a:ea typeface="Helvetica" charset="0"/>
                <a:cs typeface="Helvetica" charset="0"/>
              </a:rPr>
              <a:t>Pearson correlation (r)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2A6F27-92BE-664F-A0B0-A996EA3562C5}"/>
              </a:ext>
            </a:extLst>
          </p:cNvPr>
          <p:cNvSpPr/>
          <p:nvPr/>
        </p:nvSpPr>
        <p:spPr>
          <a:xfrm>
            <a:off x="1328892" y="3830662"/>
            <a:ext cx="4090737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200" b="1" dirty="0"/>
              <a:t>Other assumptions</a:t>
            </a:r>
            <a:r>
              <a:rPr lang="en-GB" sz="1200" dirty="0"/>
              <a:t>: normality of variables and  linearity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9D0153-E74C-004F-BD01-D8CE68D62EE1}"/>
              </a:ext>
            </a:extLst>
          </p:cNvPr>
          <p:cNvSpPr/>
          <p:nvPr/>
        </p:nvSpPr>
        <p:spPr>
          <a:xfrm>
            <a:off x="6489502" y="4097498"/>
            <a:ext cx="468629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i="1" dirty="0">
                <a:latin typeface="+mn-lt"/>
                <a:ea typeface="Helvetica" charset="0"/>
                <a:cs typeface="Helvetica" charset="0"/>
              </a:rPr>
              <a:t>Kendall’s rank correlation(𝜏</a:t>
            </a:r>
            <a:r>
              <a:rPr lang="en-US" sz="2000" i="1" baseline="-25000" dirty="0">
                <a:latin typeface="+mn-lt"/>
                <a:ea typeface="Helvetica" charset="0"/>
                <a:cs typeface="Helvetica" charset="0"/>
              </a:rPr>
              <a:t>A</a:t>
            </a:r>
            <a:r>
              <a:rPr lang="en-US" sz="2000" i="1" dirty="0">
                <a:latin typeface="+mn-lt"/>
                <a:ea typeface="Helvetica" charset="0"/>
                <a:cs typeface="Helvetica" charset="0"/>
              </a:rPr>
              <a:t>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B136E93-A78A-2D48-ABC1-891D0C96157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5381" y="4378201"/>
            <a:ext cx="2794535" cy="152545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F5ECA43-E4C4-0F47-9206-EF4FB18317F9}"/>
              </a:ext>
            </a:extLst>
          </p:cNvPr>
          <p:cNvSpPr/>
          <p:nvPr/>
        </p:nvSpPr>
        <p:spPr>
          <a:xfrm>
            <a:off x="6478693" y="1976101"/>
            <a:ext cx="470791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i="1" dirty="0">
                <a:latin typeface="+mn-lt"/>
                <a:ea typeface="Helvetica" charset="0"/>
                <a:cs typeface="Helvetica" charset="0"/>
              </a:rPr>
              <a:t>Spearman’s rank correlation (</a:t>
            </a:r>
            <a:r>
              <a:rPr lang="en-US" sz="2000" i="1" dirty="0" err="1">
                <a:latin typeface="+mn-lt"/>
                <a:ea typeface="Helvetica" charset="0"/>
                <a:cs typeface="Helvetica" charset="0"/>
              </a:rPr>
              <a:t>r</a:t>
            </a:r>
            <a:r>
              <a:rPr lang="en-US" sz="2000" i="1" baseline="-25000" dirty="0" err="1">
                <a:latin typeface="+mn-lt"/>
                <a:ea typeface="Helvetica" charset="0"/>
                <a:cs typeface="Helvetica" charset="0"/>
              </a:rPr>
              <a:t>S</a:t>
            </a:r>
            <a:r>
              <a:rPr lang="en-US" sz="2000" i="1" dirty="0">
                <a:latin typeface="+mn-lt"/>
                <a:ea typeface="Helvetica" charset="0"/>
                <a:cs typeface="Helvetica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C2D2DE0-66FB-DF43-ACBD-B0D0FCDB55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505" y="2365302"/>
            <a:ext cx="2802287" cy="111722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7338FE15-7978-3041-A618-BF25DEF8D32B}"/>
              </a:ext>
            </a:extLst>
          </p:cNvPr>
          <p:cNvGrpSpPr/>
          <p:nvPr/>
        </p:nvGrpSpPr>
        <p:grpSpPr>
          <a:xfrm>
            <a:off x="6861332" y="3332544"/>
            <a:ext cx="3942632" cy="527058"/>
            <a:chOff x="6911398" y="3033922"/>
            <a:chExt cx="3942632" cy="52705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FC4A292-FD06-E246-9A1C-8267FD3F8949}"/>
                </a:ext>
              </a:extLst>
            </p:cNvPr>
            <p:cNvSpPr/>
            <p:nvPr/>
          </p:nvSpPr>
          <p:spPr>
            <a:xfrm>
              <a:off x="6911398" y="3037760"/>
              <a:ext cx="216023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+mn-lt"/>
                  <a:ea typeface="Helvetica" charset="0"/>
                </a:rPr>
                <a:t>n</a:t>
              </a:r>
              <a:r>
                <a:rPr lang="en-US" sz="1400" dirty="0">
                  <a:solidFill>
                    <a:srgbClr val="000000"/>
                  </a:solidFill>
                  <a:latin typeface="+mn-lt"/>
                  <a:ea typeface="Helvetica" charset="0"/>
                </a:rPr>
                <a:t> is the number of pairs of measurements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0A0E65B-D090-1D4D-8E71-EA036EDE5167}"/>
                </a:ext>
              </a:extLst>
            </p:cNvPr>
            <p:cNvSpPr/>
            <p:nvPr/>
          </p:nvSpPr>
          <p:spPr>
            <a:xfrm>
              <a:off x="8898491" y="3033922"/>
              <a:ext cx="195553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+mn-lt"/>
                  <a:ea typeface="Helvetica" charset="0"/>
                </a:rPr>
                <a:t>d</a:t>
              </a:r>
              <a:r>
                <a:rPr lang="en-US" sz="1400" b="1" baseline="-25000" dirty="0">
                  <a:solidFill>
                    <a:srgbClr val="000000"/>
                  </a:solidFill>
                  <a:latin typeface="+mn-lt"/>
                  <a:ea typeface="Helvetica" charset="0"/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+mn-lt"/>
                  <a:ea typeface="Helvetica" charset="0"/>
                </a:rPr>
                <a:t> is the difference of the </a:t>
              </a:r>
              <a:r>
                <a:rPr lang="en-US" sz="1400" dirty="0" err="1">
                  <a:solidFill>
                    <a:srgbClr val="000000"/>
                  </a:solidFill>
                  <a:latin typeface="+mn-lt"/>
                  <a:ea typeface="Helvetica" charset="0"/>
                </a:rPr>
                <a:t>i</a:t>
              </a:r>
              <a:r>
                <a:rPr lang="en-US" sz="1400" baseline="30000" dirty="0" err="1">
                  <a:solidFill>
                    <a:srgbClr val="000000"/>
                  </a:solidFill>
                  <a:latin typeface="+mn-lt"/>
                  <a:ea typeface="Helvetica" charset="0"/>
                </a:rPr>
                <a:t>th</a:t>
              </a:r>
              <a:r>
                <a:rPr lang="en-US" sz="1400" dirty="0">
                  <a:solidFill>
                    <a:srgbClr val="000000"/>
                  </a:solidFill>
                  <a:latin typeface="+mn-lt"/>
                  <a:ea typeface="Helvetica" charset="0"/>
                </a:rPr>
                <a:t> pair of rankings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9FFA775-0A43-6347-B9ED-F4D4EC34AE4B}"/>
              </a:ext>
            </a:extLst>
          </p:cNvPr>
          <p:cNvSpPr txBox="1"/>
          <p:nvPr/>
        </p:nvSpPr>
        <p:spPr>
          <a:xfrm>
            <a:off x="1709974" y="1364809"/>
            <a:ext cx="3390672" cy="4678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3200" b="1" dirty="0">
                <a:latin typeface="+mn-lt"/>
              </a:rPr>
              <a:t>Parametric indices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BD23C5-1343-F14C-962D-80DCBD02A43E}"/>
              </a:ext>
            </a:extLst>
          </p:cNvPr>
          <p:cNvSpPr txBox="1"/>
          <p:nvPr/>
        </p:nvSpPr>
        <p:spPr>
          <a:xfrm>
            <a:off x="6685266" y="1380829"/>
            <a:ext cx="4294765" cy="4678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3200" b="1" dirty="0">
                <a:latin typeface="+mn-lt"/>
              </a:rPr>
              <a:t>Non-Parametric indices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023311-355D-C144-A71E-E817737F3081}"/>
              </a:ext>
            </a:extLst>
          </p:cNvPr>
          <p:cNvSpPr/>
          <p:nvPr/>
        </p:nvSpPr>
        <p:spPr bwMode="auto">
          <a:xfrm>
            <a:off x="6413176" y="1307592"/>
            <a:ext cx="4838945" cy="4718303"/>
          </a:xfrm>
          <a:prstGeom prst="roundRect">
            <a:avLst>
              <a:gd name="adj" fmla="val 7752"/>
            </a:avLst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A958D05-E969-A24F-89D0-65DF13254522}"/>
              </a:ext>
            </a:extLst>
          </p:cNvPr>
          <p:cNvSpPr/>
          <p:nvPr/>
        </p:nvSpPr>
        <p:spPr>
          <a:xfrm>
            <a:off x="985838" y="4435319"/>
            <a:ext cx="4838945" cy="175432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chemeClr val="bg1"/>
                </a:solidFill>
              </a:rPr>
              <a:t>Correlation </a:t>
            </a:r>
            <a:r>
              <a:rPr lang="en-US" sz="3600" b="1" dirty="0">
                <a:solidFill>
                  <a:schemeClr val="bg1"/>
                </a:solidFill>
              </a:rPr>
              <a:t>DOES NOT </a:t>
            </a:r>
            <a:r>
              <a:rPr lang="en-US" sz="3600" dirty="0">
                <a:solidFill>
                  <a:schemeClr val="bg1"/>
                </a:solidFill>
              </a:rPr>
              <a:t>mean directionality or causality.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E2905E3-DD67-BE40-9D3F-FE999BB343B7}"/>
              </a:ext>
            </a:extLst>
          </p:cNvPr>
          <p:cNvSpPr/>
          <p:nvPr/>
        </p:nvSpPr>
        <p:spPr bwMode="auto">
          <a:xfrm>
            <a:off x="985838" y="1307592"/>
            <a:ext cx="4838945" cy="2965704"/>
          </a:xfrm>
          <a:prstGeom prst="roundRect">
            <a:avLst>
              <a:gd name="adj" fmla="val 7752"/>
            </a:avLst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160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92AC-0B9A-B341-8806-FBDC3CA5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Modelling – </a:t>
            </a:r>
            <a:r>
              <a:rPr lang="en-GB" sz="4800" b="0" noProof="0" dirty="0"/>
              <a:t>Significance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BC52D6-557A-634E-BEAF-536C2E4CA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GB" sz="2400" noProof="0" dirty="0"/>
              <a:t>Statistically significant  means that if the </a:t>
            </a:r>
            <a:r>
              <a:rPr lang="en-GB" sz="2400" b="1" noProof="0" dirty="0"/>
              <a:t>Null Hypothesis </a:t>
            </a:r>
            <a:r>
              <a:rPr lang="en-GB" sz="2400" noProof="0" dirty="0"/>
              <a:t>(</a:t>
            </a:r>
            <a:r>
              <a:rPr lang="en-GB" sz="2400" b="1" noProof="0" dirty="0"/>
              <a:t>H</a:t>
            </a:r>
            <a:r>
              <a:rPr lang="en-GB" sz="2400" b="1" baseline="-25000" noProof="0" dirty="0"/>
              <a:t>0</a:t>
            </a:r>
            <a:r>
              <a:rPr lang="en-GB" sz="2400" noProof="0" dirty="0"/>
              <a:t>) is false.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B3B29-73AB-C449-8942-5F43F28C0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EFD6-267A-EA42-9F8A-4630D4620AB9}" type="datetime1">
              <a:rPr lang="en-US" smtClean="0"/>
              <a:t>7/21/22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F3FE8-5890-7446-8454-2725BB80B014}"/>
              </a:ext>
            </a:extLst>
          </p:cNvPr>
          <p:cNvSpPr txBox="1"/>
          <p:nvPr/>
        </p:nvSpPr>
        <p:spPr>
          <a:xfrm>
            <a:off x="2505771" y="2195045"/>
            <a:ext cx="1949168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One tail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A2009-E4B7-9B48-9636-3433C05D9E82}"/>
              </a:ext>
            </a:extLst>
          </p:cNvPr>
          <p:cNvSpPr txBox="1"/>
          <p:nvPr/>
        </p:nvSpPr>
        <p:spPr>
          <a:xfrm>
            <a:off x="7525223" y="2195046"/>
            <a:ext cx="1916345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Two tail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37527-BE9F-EB4E-B46B-637D6D95D6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381" t="21563" r="6270" b="9077"/>
          <a:stretch/>
        </p:blipFill>
        <p:spPr>
          <a:xfrm>
            <a:off x="985838" y="2834003"/>
            <a:ext cx="4989689" cy="2770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A26EE7-ED39-1040-9C87-1DCE35B60F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928" t="22491" r="6741" b="8148"/>
          <a:stretch/>
        </p:blipFill>
        <p:spPr>
          <a:xfrm>
            <a:off x="5988551" y="2834003"/>
            <a:ext cx="4989689" cy="2770244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CA2ED94-AA3C-254E-B018-4AE2B7490D9A}"/>
              </a:ext>
            </a:extLst>
          </p:cNvPr>
          <p:cNvSpPr/>
          <p:nvPr/>
        </p:nvSpPr>
        <p:spPr bwMode="auto">
          <a:xfrm>
            <a:off x="4725504" y="2399716"/>
            <a:ext cx="2529153" cy="888824"/>
          </a:xfrm>
          <a:prstGeom prst="roundRect">
            <a:avLst/>
          </a:prstGeom>
          <a:solidFill>
            <a:schemeClr val="accent3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2400" b="1" dirty="0"/>
              <a:t>H</a:t>
            </a:r>
            <a:r>
              <a:rPr lang="en-US" sz="2400" b="1" baseline="-25000" dirty="0"/>
              <a:t>0</a:t>
            </a:r>
            <a:r>
              <a:rPr lang="en-US" sz="2400" b="1" dirty="0"/>
              <a:t> Acceptance area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4B99FFB-7A3F-824F-98A5-EBDEB59B7EA4}"/>
              </a:ext>
            </a:extLst>
          </p:cNvPr>
          <p:cNvSpPr/>
          <p:nvPr/>
        </p:nvSpPr>
        <p:spPr bwMode="auto">
          <a:xfrm>
            <a:off x="2900571" y="5623470"/>
            <a:ext cx="1330257" cy="504992"/>
          </a:xfrm>
          <a:prstGeom prst="roundRect">
            <a:avLst/>
          </a:prstGeom>
          <a:solidFill>
            <a:schemeClr val="accent3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P=0.05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B1B528E-6E52-334E-A33D-22DA95EA9E28}"/>
              </a:ext>
            </a:extLst>
          </p:cNvPr>
          <p:cNvSpPr/>
          <p:nvPr/>
        </p:nvSpPr>
        <p:spPr bwMode="auto">
          <a:xfrm>
            <a:off x="7983024" y="5623470"/>
            <a:ext cx="1330257" cy="504992"/>
          </a:xfrm>
          <a:prstGeom prst="roundRect">
            <a:avLst/>
          </a:prstGeom>
          <a:solidFill>
            <a:schemeClr val="accent3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P=0.05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847785F-D30B-BE44-AC79-2BA142E22D5F}"/>
              </a:ext>
            </a:extLst>
          </p:cNvPr>
          <p:cNvCxnSpPr>
            <a:cxnSpLocks/>
            <a:stCxn id="28" idx="1"/>
          </p:cNvCxnSpPr>
          <p:nvPr/>
        </p:nvCxnSpPr>
        <p:spPr bwMode="auto">
          <a:xfrm rot="10800000">
            <a:off x="7368216" y="5102096"/>
            <a:ext cx="614809" cy="773871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33B48067-F27F-A04D-808A-4D8F1B4C9259}"/>
              </a:ext>
            </a:extLst>
          </p:cNvPr>
          <p:cNvCxnSpPr>
            <a:cxnSpLocks/>
            <a:stCxn id="28" idx="3"/>
          </p:cNvCxnSpPr>
          <p:nvPr/>
        </p:nvCxnSpPr>
        <p:spPr bwMode="auto">
          <a:xfrm flipV="1">
            <a:off x="9313281" y="5102086"/>
            <a:ext cx="506580" cy="773880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24E7D64-ED09-1746-BF3C-28D9D82C53C1}"/>
              </a:ext>
            </a:extLst>
          </p:cNvPr>
          <p:cNvSpPr/>
          <p:nvPr/>
        </p:nvSpPr>
        <p:spPr bwMode="auto">
          <a:xfrm>
            <a:off x="7983024" y="4257286"/>
            <a:ext cx="1330258" cy="504992"/>
          </a:xfrm>
          <a:prstGeom prst="roundRect">
            <a:avLst/>
          </a:prstGeom>
          <a:solidFill>
            <a:schemeClr val="bg1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P=0.95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F85344B-9847-0E48-8904-1EEEB7B8EDBB}"/>
              </a:ext>
            </a:extLst>
          </p:cNvPr>
          <p:cNvCxnSpPr>
            <a:cxnSpLocks/>
            <a:stCxn id="27" idx="1"/>
          </p:cNvCxnSpPr>
          <p:nvPr/>
        </p:nvCxnSpPr>
        <p:spPr bwMode="auto">
          <a:xfrm rot="10800000">
            <a:off x="2311749" y="5126556"/>
            <a:ext cx="588822" cy="749411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A70EC27-EAEB-3C4E-ABD6-C5DFAF933CC6}"/>
              </a:ext>
            </a:extLst>
          </p:cNvPr>
          <p:cNvSpPr/>
          <p:nvPr/>
        </p:nvSpPr>
        <p:spPr bwMode="auto">
          <a:xfrm>
            <a:off x="2900571" y="4257286"/>
            <a:ext cx="1330258" cy="504992"/>
          </a:xfrm>
          <a:prstGeom prst="roundRect">
            <a:avLst/>
          </a:prstGeom>
          <a:solidFill>
            <a:schemeClr val="bg1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P=0.95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1CF3477-B00E-5440-A1A8-F723F2E2AAFB}"/>
              </a:ext>
            </a:extLst>
          </p:cNvPr>
          <p:cNvCxnSpPr>
            <a:cxnSpLocks/>
            <a:stCxn id="23" idx="2"/>
            <a:endCxn id="35" idx="0"/>
          </p:cNvCxnSpPr>
          <p:nvPr/>
        </p:nvCxnSpPr>
        <p:spPr bwMode="auto">
          <a:xfrm rot="16200000" flipH="1">
            <a:off x="6834744" y="2443877"/>
            <a:ext cx="968746" cy="2658072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C03BB703-C937-1441-99F7-2BA87AD1FC4B}"/>
              </a:ext>
            </a:extLst>
          </p:cNvPr>
          <p:cNvCxnSpPr>
            <a:cxnSpLocks/>
            <a:stCxn id="23" idx="2"/>
            <a:endCxn id="38" idx="0"/>
          </p:cNvCxnSpPr>
          <p:nvPr/>
        </p:nvCxnSpPr>
        <p:spPr bwMode="auto">
          <a:xfrm rot="5400000">
            <a:off x="4293518" y="2560723"/>
            <a:ext cx="968746" cy="2424381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59202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0E0BACE-42C7-3641-97F0-EDB84335B2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354" t="19521" r="5791" b="4416"/>
          <a:stretch/>
        </p:blipFill>
        <p:spPr>
          <a:xfrm>
            <a:off x="1739574" y="2513855"/>
            <a:ext cx="6190765" cy="3199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F92AC-0B9A-B341-8806-FBDC3CA5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Modelling – </a:t>
            </a:r>
            <a:r>
              <a:rPr lang="en-GB" sz="4800" b="0" noProof="0" dirty="0"/>
              <a:t>Significance &amp; Correlation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B3B29-73AB-C449-8942-5F43F28C0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EFD6-267A-EA42-9F8A-4630D4620AB9}" type="datetime1">
              <a:rPr lang="en-GB" smtClean="0"/>
              <a:t>21/07/2022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A2009-E4B7-9B48-9636-3433C05D9E82}"/>
              </a:ext>
            </a:extLst>
          </p:cNvPr>
          <p:cNvSpPr txBox="1"/>
          <p:nvPr/>
        </p:nvSpPr>
        <p:spPr>
          <a:xfrm>
            <a:off x="3859563" y="1816656"/>
            <a:ext cx="1916345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800" b="1">
                <a:latin typeface="+mn-lt"/>
              </a:rPr>
              <a:t>Two tail test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1CF3477-B00E-5440-A1A8-F723F2E2AAFB}"/>
              </a:ext>
            </a:extLst>
          </p:cNvPr>
          <p:cNvCxnSpPr>
            <a:cxnSpLocks/>
            <a:stCxn id="51" idx="3"/>
            <a:endCxn id="57" idx="1"/>
          </p:cNvCxnSpPr>
          <p:nvPr/>
        </p:nvCxnSpPr>
        <p:spPr bwMode="auto">
          <a:xfrm>
            <a:off x="3585126" y="2694078"/>
            <a:ext cx="1092387" cy="999994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A5C613-987C-6E43-93A4-43D7141B3062}"/>
              </a:ext>
            </a:extLst>
          </p:cNvPr>
          <p:cNvSpPr txBox="1"/>
          <p:nvPr/>
        </p:nvSpPr>
        <p:spPr>
          <a:xfrm>
            <a:off x="4310909" y="5134905"/>
            <a:ext cx="1013804" cy="46782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>
                <a:latin typeface="+mn-lt"/>
              </a:rPr>
              <a:t>Correlation</a:t>
            </a:r>
          </a:p>
          <a:p>
            <a:pPr algn="ctr">
              <a:lnSpc>
                <a:spcPct val="95000"/>
              </a:lnSpc>
            </a:pPr>
            <a:r>
              <a:rPr lang="en-GB" sz="1600">
                <a:latin typeface="+mn-lt"/>
              </a:rPr>
              <a:t>Mean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B95874-2278-D241-8FC0-480809322AB8}"/>
              </a:ext>
            </a:extLst>
          </p:cNvPr>
          <p:cNvSpPr txBox="1"/>
          <p:nvPr/>
        </p:nvSpPr>
        <p:spPr>
          <a:xfrm>
            <a:off x="5992661" y="5134905"/>
            <a:ext cx="561051" cy="46782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>
                <a:latin typeface="+mn-lt"/>
              </a:rPr>
              <a:t>Upper</a:t>
            </a:r>
          </a:p>
          <a:p>
            <a:pPr algn="ctr">
              <a:lnSpc>
                <a:spcPct val="95000"/>
              </a:lnSpc>
            </a:pPr>
            <a:r>
              <a:rPr lang="en-GB" sz="1600">
                <a:latin typeface="+mn-lt"/>
              </a:rPr>
              <a:t>CI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EA1A37-A6D2-CC47-90F6-1654E7977CF0}"/>
              </a:ext>
            </a:extLst>
          </p:cNvPr>
          <p:cNvSpPr txBox="1"/>
          <p:nvPr/>
        </p:nvSpPr>
        <p:spPr>
          <a:xfrm>
            <a:off x="3112038" y="5134905"/>
            <a:ext cx="543931" cy="46782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>
                <a:latin typeface="+mn-lt"/>
              </a:rPr>
              <a:t>Lower</a:t>
            </a:r>
          </a:p>
          <a:p>
            <a:pPr algn="ctr">
              <a:lnSpc>
                <a:spcPct val="95000"/>
              </a:lnSpc>
            </a:pPr>
            <a:r>
              <a:rPr lang="en-GB" sz="1600">
                <a:latin typeface="+mn-lt"/>
              </a:rPr>
              <a:t>CI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CB9E77-42D3-F349-A5E1-E839B1E56711}"/>
              </a:ext>
            </a:extLst>
          </p:cNvPr>
          <p:cNvSpPr txBox="1"/>
          <p:nvPr/>
        </p:nvSpPr>
        <p:spPr>
          <a:xfrm>
            <a:off x="1787451" y="5134905"/>
            <a:ext cx="320602" cy="23391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>
                <a:latin typeface="+mn-lt"/>
              </a:rPr>
              <a:t>Min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1002FB-B4C5-7F44-9FFB-1B71552076EC}"/>
              </a:ext>
            </a:extLst>
          </p:cNvPr>
          <p:cNvSpPr txBox="1"/>
          <p:nvPr/>
        </p:nvSpPr>
        <p:spPr>
          <a:xfrm>
            <a:off x="7510899" y="5134905"/>
            <a:ext cx="379912" cy="23391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>
                <a:latin typeface="+mn-lt"/>
              </a:rPr>
              <a:t>Max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0F872D0-C164-5740-BD62-32CB74CC8948}"/>
              </a:ext>
            </a:extLst>
          </p:cNvPr>
          <p:cNvSpPr/>
          <p:nvPr/>
        </p:nvSpPr>
        <p:spPr bwMode="auto">
          <a:xfrm>
            <a:off x="4184699" y="5684325"/>
            <a:ext cx="1330257" cy="504992"/>
          </a:xfrm>
          <a:prstGeom prst="roundRect">
            <a:avLst/>
          </a:prstGeom>
          <a:solidFill>
            <a:schemeClr val="accent3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600" b="0" i="0" u="none" strike="noStrike" cap="none" normalizeH="0" baseline="0">
                <a:ln>
                  <a:noFill/>
                </a:ln>
                <a:effectLst/>
                <a:latin typeface="AU Passata" pitchFamily="34" charset="0"/>
              </a:rPr>
              <a:t>P=0.05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BC372C28-826C-5141-87FD-605F2D626E12}"/>
              </a:ext>
            </a:extLst>
          </p:cNvPr>
          <p:cNvCxnSpPr>
            <a:cxnSpLocks/>
            <a:stCxn id="37" idx="1"/>
            <a:endCxn id="47" idx="4"/>
          </p:cNvCxnSpPr>
          <p:nvPr/>
        </p:nvCxnSpPr>
        <p:spPr bwMode="auto">
          <a:xfrm rot="10800000">
            <a:off x="2664645" y="5000651"/>
            <a:ext cx="1520055" cy="936170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15381B6-ADEC-8143-BB07-E3E3DC745801}"/>
              </a:ext>
            </a:extLst>
          </p:cNvPr>
          <p:cNvCxnSpPr>
            <a:cxnSpLocks/>
            <a:stCxn id="37" idx="3"/>
            <a:endCxn id="43" idx="4"/>
          </p:cNvCxnSpPr>
          <p:nvPr/>
        </p:nvCxnSpPr>
        <p:spPr bwMode="auto">
          <a:xfrm flipV="1">
            <a:off x="5514956" y="5000652"/>
            <a:ext cx="1475645" cy="936169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A9BAF47C-7E44-EB4F-928F-2B1C1F951778}"/>
              </a:ext>
            </a:extLst>
          </p:cNvPr>
          <p:cNvSpPr/>
          <p:nvPr/>
        </p:nvSpPr>
        <p:spPr bwMode="auto">
          <a:xfrm>
            <a:off x="6792297" y="4736247"/>
            <a:ext cx="396607" cy="264405"/>
          </a:xfrm>
          <a:prstGeom prst="ellipse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CEAD29B-C990-6A46-8F3F-F0AC7CEE6924}"/>
              </a:ext>
            </a:extLst>
          </p:cNvPr>
          <p:cNvSpPr/>
          <p:nvPr/>
        </p:nvSpPr>
        <p:spPr bwMode="auto">
          <a:xfrm>
            <a:off x="2466340" y="4736246"/>
            <a:ext cx="396607" cy="264405"/>
          </a:xfrm>
          <a:prstGeom prst="ellipse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A98E377-1286-2046-A83B-E268E6C610FA}"/>
              </a:ext>
            </a:extLst>
          </p:cNvPr>
          <p:cNvSpPr/>
          <p:nvPr/>
        </p:nvSpPr>
        <p:spPr bwMode="auto">
          <a:xfrm>
            <a:off x="8479213" y="1088440"/>
            <a:ext cx="3393699" cy="1425415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2400" b="1">
                <a:solidFill>
                  <a:schemeClr val="bg1"/>
                </a:solidFill>
              </a:rPr>
              <a:t>H</a:t>
            </a:r>
            <a:r>
              <a:rPr lang="en-GB" sz="2400" b="1" baseline="-25000">
                <a:solidFill>
                  <a:schemeClr val="bg1"/>
                </a:solidFill>
              </a:rPr>
              <a:t>0</a:t>
            </a:r>
            <a:r>
              <a:rPr lang="en-GB" sz="2400" b="1">
                <a:solidFill>
                  <a:schemeClr val="bg1"/>
                </a:solidFill>
              </a:rPr>
              <a:t> = </a:t>
            </a:r>
            <a:r>
              <a:rPr lang="en-GB" sz="2400">
                <a:solidFill>
                  <a:schemeClr val="bg1"/>
                </a:solidFill>
              </a:rPr>
              <a:t>Correlation estimate 95% CI </a:t>
            </a:r>
            <a:r>
              <a:rPr lang="en-GB" sz="2400" i="1" u="sng">
                <a:solidFill>
                  <a:schemeClr val="bg1"/>
                </a:solidFill>
              </a:rPr>
              <a:t>includes 0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DAC34B7-FB89-FE4D-9BB8-03F322B864B2}"/>
              </a:ext>
            </a:extLst>
          </p:cNvPr>
          <p:cNvSpPr/>
          <p:nvPr/>
        </p:nvSpPr>
        <p:spPr bwMode="auto">
          <a:xfrm>
            <a:off x="586798" y="1981370"/>
            <a:ext cx="2998328" cy="1425416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2400" b="1" dirty="0">
                <a:solidFill>
                  <a:schemeClr val="bg1"/>
                </a:solidFill>
              </a:rPr>
              <a:t>Estimate 95% confidence interval</a:t>
            </a:r>
          </a:p>
          <a:p>
            <a:pPr algn="ctr">
              <a:lnSpc>
                <a:spcPct val="95000"/>
              </a:lnSpc>
            </a:pPr>
            <a:r>
              <a:rPr lang="en-GB" sz="1600" dirty="0">
                <a:solidFill>
                  <a:schemeClr val="bg1"/>
                </a:solidFill>
              </a:rPr>
              <a:t>The </a:t>
            </a:r>
            <a:r>
              <a:rPr lang="en-GB" sz="1600" b="1" dirty="0">
                <a:solidFill>
                  <a:schemeClr val="bg1"/>
                </a:solidFill>
              </a:rPr>
              <a:t>true</a:t>
            </a:r>
            <a:r>
              <a:rPr lang="en-GB" sz="1600" dirty="0">
                <a:solidFill>
                  <a:schemeClr val="bg1"/>
                </a:solidFill>
              </a:rPr>
              <a:t> value has a 95% change of being in this range</a:t>
            </a:r>
            <a:endParaRPr lang="en-GB" sz="2400" i="1" u="sng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89CBAEC-D524-1646-9CDA-2FC33AB023B2}"/>
              </a:ext>
            </a:extLst>
          </p:cNvPr>
          <p:cNvSpPr/>
          <p:nvPr/>
        </p:nvSpPr>
        <p:spPr bwMode="auto">
          <a:xfrm>
            <a:off x="4619431" y="3655351"/>
            <a:ext cx="396607" cy="264405"/>
          </a:xfrm>
          <a:prstGeom prst="ellipse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65F8429-A2D1-EA45-B377-0F56D4B8CB11}"/>
                  </a:ext>
                </a:extLst>
              </p:cNvPr>
              <p:cNvSpPr txBox="1"/>
              <p:nvPr/>
            </p:nvSpPr>
            <p:spPr>
              <a:xfrm>
                <a:off x="8606864" y="3396171"/>
                <a:ext cx="2857550" cy="187923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en-GB" sz="2000" b="1" dirty="0">
                    <a:solidFill>
                      <a:schemeClr val="bg1"/>
                    </a:solidFill>
                    <a:latin typeface="+mn-lt"/>
                  </a:rPr>
                  <a:t>Confidence Interval Formula</a:t>
                </a:r>
              </a:p>
              <a:p>
                <a:pPr algn="ctr">
                  <a:lnSpc>
                    <a:spcPct val="95000"/>
                  </a:lnSpc>
                </a:pP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𝐶𝐼</m:t>
                    </m:r>
                    <m:r>
                      <a:rPr lang="en-GB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GB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f>
                          <m:fPr>
                            <m:ctrlPr>
                              <a:rPr lang="en-GB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GB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GB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GB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GB" sz="1600" dirty="0">
                    <a:solidFill>
                      <a:schemeClr val="bg1"/>
                    </a:solidFill>
                    <a:latin typeface="+mn-lt"/>
                  </a:rPr>
                  <a:t> </a:t>
                </a:r>
              </a:p>
              <a:p>
                <a:pPr algn="ctr">
                  <a:lnSpc>
                    <a:spcPct val="95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GB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600" b="0" dirty="0">
                    <a:solidFill>
                      <a:schemeClr val="bg1"/>
                    </a:solidFill>
                    <a:latin typeface="+mn-lt"/>
                    <a:ea typeface="Cambria Math" panose="02040503050406030204" pitchFamily="18" charset="0"/>
                  </a:rPr>
                  <a:t>Standard deviation</a:t>
                </a:r>
              </a:p>
              <a:p>
                <a:pPr algn="ctr">
                  <a:lnSpc>
                    <a:spcPct val="9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f>
                          <m:fPr>
                            <m:ctrlPr>
                              <a:rPr lang="en-GB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GB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GB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600" i="1" dirty="0">
                    <a:solidFill>
                      <a:schemeClr val="bg1"/>
                    </a:solidFill>
                    <a:latin typeface="+mn-lt"/>
                  </a:rPr>
                  <a:t>T</a:t>
                </a:r>
                <a:r>
                  <a:rPr lang="en-GB" sz="1600" dirty="0">
                    <a:solidFill>
                      <a:schemeClr val="bg1"/>
                    </a:solidFill>
                    <a:latin typeface="+mn-lt"/>
                  </a:rPr>
                  <a:t>-score</a:t>
                </a:r>
              </a:p>
              <a:p>
                <a:pPr algn="ctr">
                  <a:lnSpc>
                    <a:spcPct val="95000"/>
                  </a:lnSpc>
                </a:pPr>
                <a14:m>
                  <m:oMath xmlns:m="http://schemas.openxmlformats.org/officeDocument/2006/math">
                    <m:r>
                      <a:rPr lang="en-GB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600" dirty="0">
                    <a:solidFill>
                      <a:schemeClr val="bg1"/>
                    </a:solidFill>
                    <a:latin typeface="+mn-lt"/>
                  </a:rPr>
                  <a:t>Mean or estimate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65F8429-A2D1-EA45-B377-0F56D4B8C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864" y="3396171"/>
                <a:ext cx="2857550" cy="1879232"/>
              </a:xfrm>
              <a:prstGeom prst="rect">
                <a:avLst/>
              </a:prstGeom>
              <a:blipFill>
                <a:blip r:embed="rId4"/>
                <a:stretch>
                  <a:fillRect t="-4000" b="-6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189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noProof="0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noProof="0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noProof="0" dirty="0">
                <a:solidFill>
                  <a:srgbClr val="00B050"/>
                </a:solidFill>
                <a:latin typeface="+mj-lt"/>
              </a:rPr>
              <a:t>Ready to finish?</a:t>
            </a:r>
          </a:p>
        </p:txBody>
      </p:sp>
    </p:spTree>
    <p:extLst>
      <p:ext uri="{BB962C8B-B14F-4D97-AF65-F5344CB8AC3E}">
        <p14:creationId xmlns:p14="http://schemas.microsoft.com/office/powerpoint/2010/main" val="425238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5F49D6-F294-7B42-8D3B-06C7E363A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Summary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71CD1F-84F9-E843-AD7E-3E9B64DB8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noProof="0" dirty="0"/>
              <a:t>Exploratory Data Analysis (</a:t>
            </a:r>
            <a:r>
              <a:rPr lang="en-GB" sz="2800" b="1" noProof="0" dirty="0"/>
              <a:t>EDA</a:t>
            </a:r>
            <a:r>
              <a:rPr lang="en-GB" sz="2800" noProof="0" dirty="0"/>
              <a:t>) is the art of looking at your data</a:t>
            </a:r>
          </a:p>
          <a:p>
            <a:r>
              <a:rPr lang="en-GB" sz="2800" noProof="0" dirty="0"/>
              <a:t>EDA is also the base for statistical analysis of multidimensional data</a:t>
            </a:r>
          </a:p>
          <a:p>
            <a:r>
              <a:rPr lang="en-GB" sz="2800" noProof="0" dirty="0"/>
              <a:t>Before you stat you need to import and clean your data</a:t>
            </a:r>
          </a:p>
          <a:p>
            <a:pPr>
              <a:buNone/>
            </a:pPr>
            <a:r>
              <a:rPr lang="en-GB" sz="2800" noProof="0" dirty="0"/>
              <a:t>The two crucial questions you will </a:t>
            </a:r>
            <a:r>
              <a:rPr lang="en-GB" sz="2800" b="1" noProof="0" dirty="0"/>
              <a:t>always</a:t>
            </a:r>
            <a:r>
              <a:rPr lang="en-GB" sz="2800" noProof="0" dirty="0"/>
              <a:t> ask:</a:t>
            </a:r>
          </a:p>
          <a:p>
            <a:pPr lvl="1">
              <a:buNone/>
            </a:pPr>
            <a:r>
              <a:rPr lang="en-GB" sz="2800" b="1" i="1" noProof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What type of variation occurs within my variables?</a:t>
            </a:r>
          </a:p>
          <a:p>
            <a:pPr lvl="1">
              <a:buNone/>
            </a:pPr>
            <a:r>
              <a:rPr lang="en-GB" sz="2800" b="1" i="1" noProof="0" dirty="0">
                <a:solidFill>
                  <a:schemeClr val="accent5">
                    <a:lumMod val="75000"/>
                  </a:schemeClr>
                </a:solidFill>
              </a:rPr>
              <a:t>What type of covariation occurs between my variables?</a:t>
            </a:r>
            <a:endParaRPr lang="en-GB" sz="2800" noProof="0" dirty="0"/>
          </a:p>
        </p:txBody>
      </p:sp>
    </p:spTree>
    <p:extLst>
      <p:ext uri="{BB962C8B-B14F-4D97-AF65-F5344CB8AC3E}">
        <p14:creationId xmlns:p14="http://schemas.microsoft.com/office/powerpoint/2010/main" val="15413902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C2062-A1DF-A840-888A-D11D5D9A2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F7209-0295-AD48-B8D0-125CA0DDF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sz="2800" noProof="0" dirty="0"/>
              <a:t>EDA uses </a:t>
            </a:r>
            <a:r>
              <a:rPr lang="en-GB" sz="2800" b="1" noProof="0" dirty="0"/>
              <a:t>four</a:t>
            </a:r>
            <a:r>
              <a:rPr lang="en-GB" sz="2800" noProof="0" dirty="0"/>
              <a:t> main tools:</a:t>
            </a:r>
          </a:p>
          <a:p>
            <a:pPr lvl="1"/>
            <a:r>
              <a:rPr lang="en-GB" sz="2400" b="1" noProof="0" dirty="0">
                <a:highlight>
                  <a:srgbClr val="C0C0C0"/>
                </a:highlight>
              </a:rPr>
              <a:t>Descriptive statistics</a:t>
            </a:r>
            <a:r>
              <a:rPr lang="en-GB" sz="2400" noProof="0" dirty="0"/>
              <a:t>: Quantitative descriptions or summaries of the features from a collection of information.</a:t>
            </a:r>
          </a:p>
          <a:p>
            <a:pPr lvl="1"/>
            <a:r>
              <a:rPr lang="en-GB" sz="2400" b="1" noProof="0" dirty="0">
                <a:highlight>
                  <a:srgbClr val="C0C0C0"/>
                </a:highlight>
              </a:rPr>
              <a:t>Visualisation</a:t>
            </a:r>
            <a:r>
              <a:rPr lang="en-GB" sz="2400" noProof="0" dirty="0"/>
              <a:t>: The graphical representation of information and data to see and understand trends, outliers, and patterns.</a:t>
            </a:r>
          </a:p>
          <a:p>
            <a:pPr lvl="1"/>
            <a:r>
              <a:rPr lang="en-GB" sz="2400" b="1" noProof="0" dirty="0">
                <a:highlight>
                  <a:srgbClr val="C0C0C0"/>
                </a:highlight>
              </a:rPr>
              <a:t>Transformation</a:t>
            </a:r>
            <a:r>
              <a:rPr lang="en-GB" sz="2400" noProof="0" dirty="0"/>
              <a:t>: process of changing the format, structure, or values of data</a:t>
            </a:r>
          </a:p>
          <a:p>
            <a:pPr lvl="1"/>
            <a:r>
              <a:rPr lang="en-GB" sz="2400" b="1" noProof="0" dirty="0">
                <a:highlight>
                  <a:srgbClr val="C0C0C0"/>
                </a:highlight>
              </a:rPr>
              <a:t>Modelling</a:t>
            </a:r>
            <a:r>
              <a:rPr lang="en-GB" sz="2400" noProof="0" dirty="0"/>
              <a:t>: simple low-dimensional summaries of a dataset, and trends assessments.</a:t>
            </a:r>
            <a:endParaRPr lang="en-GB" sz="2800" noProof="0" dirty="0"/>
          </a:p>
          <a:p>
            <a:endParaRPr lang="en-GB" sz="2800" noProof="0" dirty="0"/>
          </a:p>
          <a:p>
            <a:endParaRPr lang="en-GB" sz="2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8CAB7-3456-FA47-AB2C-82CE677FC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8987E-88FA-464F-B125-9EEA25A23479}" type="datetime1">
              <a:rPr lang="en-GB" smtClean="0"/>
              <a:t>21/07/2022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049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4247-9158-764D-9042-69D49FA3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The R way of doing things</a:t>
            </a:r>
            <a:br>
              <a:rPr lang="en-GB" sz="4800" noProof="0" dirty="0"/>
            </a:br>
            <a:r>
              <a:rPr lang="en-GB" sz="4400" b="0" dirty="0"/>
              <a:t>structure – functions/methods</a:t>
            </a:r>
            <a:endParaRPr lang="en-GB" sz="4800" b="0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F1A8C-D57B-524E-8C43-25D4283A0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700808"/>
            <a:ext cx="10220325" cy="3937484"/>
          </a:xfrm>
        </p:spPr>
        <p:txBody>
          <a:bodyPr/>
          <a:lstStyle/>
          <a:p>
            <a:pPr>
              <a:buNone/>
            </a:pPr>
            <a:r>
              <a:rPr lang="en-GB" sz="2800" noProof="0" dirty="0"/>
              <a:t>R focuses on three types of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noProof="0" dirty="0"/>
              <a:t>Functions/Methods: </a:t>
            </a:r>
            <a:r>
              <a:rPr lang="en-GB" sz="2800" b="1" i="1" noProof="0" dirty="0">
                <a:solidFill>
                  <a:srgbClr val="FF0000"/>
                </a:solidFill>
              </a:rPr>
              <a:t>what do you want to do?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noProof="0" dirty="0"/>
              <a:t>Control elements: </a:t>
            </a:r>
            <a:r>
              <a:rPr lang="en-GB" sz="2800" b="1" i="1" noProof="0" dirty="0">
                <a:solidFill>
                  <a:srgbClr val="FF0000"/>
                </a:solidFill>
              </a:rPr>
              <a:t>when/how you want to do something?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Objects: </a:t>
            </a:r>
            <a:r>
              <a:rPr lang="en-GB" sz="2800" b="1" i="1" dirty="0">
                <a:solidFill>
                  <a:srgbClr val="FF0000"/>
                </a:solidFill>
              </a:rPr>
              <a:t>on what do you want to use a function?</a:t>
            </a:r>
          </a:p>
          <a:p>
            <a:pPr>
              <a:buNone/>
            </a:pPr>
            <a:endParaRPr lang="en-GB" sz="2800" b="1" i="1" noProof="0" dirty="0">
              <a:solidFill>
                <a:srgbClr val="FF0000"/>
              </a:solidFill>
            </a:endParaRPr>
          </a:p>
          <a:p>
            <a:endParaRPr lang="en-GB" sz="2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7885-D7B2-5B40-90AC-2BAB02728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6974-932C-5743-B3D4-8E73B394C1AE}" type="datetime1">
              <a:rPr lang="en-GB" smtClean="0"/>
              <a:t>21/07/2022</a:t>
            </a:fld>
            <a:r>
              <a:rPr lang="en-GB" dirty="0"/>
              <a:t>27/08/2018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5C6A75-E349-4549-A97D-1F32F94763A8}"/>
              </a:ext>
            </a:extLst>
          </p:cNvPr>
          <p:cNvGrpSpPr/>
          <p:nvPr/>
        </p:nvGrpSpPr>
        <p:grpSpPr>
          <a:xfrm>
            <a:off x="2677027" y="3908812"/>
            <a:ext cx="6608530" cy="2121099"/>
            <a:chOff x="2133972" y="4077072"/>
            <a:chExt cx="7344816" cy="259228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CA36214-3D2A-9E4C-8A52-627BD817042E}"/>
                </a:ext>
              </a:extLst>
            </p:cNvPr>
            <p:cNvSpPr/>
            <p:nvPr/>
          </p:nvSpPr>
          <p:spPr bwMode="auto">
            <a:xfrm>
              <a:off x="2133972" y="4077072"/>
              <a:ext cx="7344816" cy="2592288"/>
            </a:xfrm>
            <a:prstGeom prst="roundRect">
              <a:avLst>
                <a:gd name="adj" fmla="val 6892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8D4EE8F-8185-3E42-AA52-AC9DBE8066C0}"/>
                </a:ext>
              </a:extLst>
            </p:cNvPr>
            <p:cNvGrpSpPr/>
            <p:nvPr/>
          </p:nvGrpSpPr>
          <p:grpSpPr>
            <a:xfrm>
              <a:off x="2333972" y="4221832"/>
              <a:ext cx="7000800" cy="2302768"/>
              <a:chOff x="2405980" y="3979402"/>
              <a:chExt cx="7000800" cy="2302768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8AA8020-E29C-7B42-9CFD-2B4F4AB6B584}"/>
                  </a:ext>
                </a:extLst>
              </p:cNvPr>
              <p:cNvSpPr/>
              <p:nvPr/>
            </p:nvSpPr>
            <p:spPr>
              <a:xfrm>
                <a:off x="2624980" y="4095129"/>
                <a:ext cx="1600200" cy="10668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5000"/>
                  </a:lnSpc>
                </a:pPr>
                <a:r>
                  <a:rPr lang="en-US" sz="2000" dirty="0">
                    <a:solidFill>
                      <a:schemeClr val="bg1"/>
                    </a:solidFill>
                    <a:latin typeface="AU Passata" pitchFamily="34" charset="0"/>
                  </a:rPr>
                  <a:t>Object</a:t>
                </a:r>
                <a:endParaRPr lang="da-DK" sz="2000" dirty="0">
                  <a:solidFill>
                    <a:schemeClr val="bg1"/>
                  </a:solidFill>
                  <a:latin typeface="AU Passata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7893CC6-D903-9C47-8E14-D1345E6F50BB}"/>
                  </a:ext>
                </a:extLst>
              </p:cNvPr>
              <p:cNvSpPr/>
              <p:nvPr/>
            </p:nvSpPr>
            <p:spPr>
              <a:xfrm>
                <a:off x="4910980" y="3979402"/>
                <a:ext cx="2209800" cy="12954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5000"/>
                  </a:lnSpc>
                </a:pPr>
                <a:r>
                  <a:rPr lang="en-US" sz="2000" dirty="0">
                    <a:solidFill>
                      <a:schemeClr val="bg1"/>
                    </a:solidFill>
                    <a:latin typeface="AU Passata" pitchFamily="34" charset="0"/>
                  </a:rPr>
                  <a:t>Function</a:t>
                </a:r>
                <a:endParaRPr lang="da-DK" sz="2000" dirty="0">
                  <a:solidFill>
                    <a:schemeClr val="bg1"/>
                  </a:solidFill>
                  <a:latin typeface="AU Passata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56B705-AEE5-5644-AF53-9B3CC9293165}"/>
                  </a:ext>
                </a:extLst>
              </p:cNvPr>
              <p:cNvSpPr/>
              <p:nvPr/>
            </p:nvSpPr>
            <p:spPr>
              <a:xfrm>
                <a:off x="7806580" y="4095129"/>
                <a:ext cx="1600200" cy="1066800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5000"/>
                  </a:lnSpc>
                </a:pPr>
                <a:r>
                  <a:rPr lang="en-US" sz="2000" dirty="0">
                    <a:solidFill>
                      <a:schemeClr val="bg1"/>
                    </a:solidFill>
                    <a:latin typeface="AU Passata" pitchFamily="34" charset="0"/>
                  </a:rPr>
                  <a:t>Object</a:t>
                </a:r>
                <a:endParaRPr lang="da-DK" sz="2000" dirty="0">
                  <a:solidFill>
                    <a:schemeClr val="bg1"/>
                  </a:solidFill>
                  <a:latin typeface="AU Passata" pitchFamily="34" charset="0"/>
                </a:endParaRP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5DD5BAE9-2D1F-5048-8E69-E433DBA52AF9}"/>
                  </a:ext>
                </a:extLst>
              </p:cNvPr>
              <p:cNvCxnSpPr>
                <a:cxnSpLocks/>
                <a:stCxn id="10" idx="3"/>
                <a:endCxn id="11" idx="2"/>
              </p:cNvCxnSpPr>
              <p:nvPr/>
            </p:nvCxnSpPr>
            <p:spPr>
              <a:xfrm flipV="1">
                <a:off x="4225180" y="4627102"/>
                <a:ext cx="685800" cy="1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E4F4A8D-CFE0-4344-8B3D-B68656A165A4}"/>
                  </a:ext>
                </a:extLst>
              </p:cNvPr>
              <p:cNvCxnSpPr>
                <a:cxnSpLocks/>
                <a:stCxn id="11" idx="6"/>
                <a:endCxn id="12" idx="1"/>
              </p:cNvCxnSpPr>
              <p:nvPr/>
            </p:nvCxnSpPr>
            <p:spPr>
              <a:xfrm>
                <a:off x="7120780" y="4627102"/>
                <a:ext cx="685800" cy="14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Hexagon 14">
                <a:extLst>
                  <a:ext uri="{FF2B5EF4-FFF2-40B4-BE49-F238E27FC236}">
                    <a16:creationId xmlns:a16="http://schemas.microsoft.com/office/drawing/2014/main" id="{30741546-CE35-A640-B6D7-651A3E5951D3}"/>
                  </a:ext>
                </a:extLst>
              </p:cNvPr>
              <p:cNvSpPr/>
              <p:nvPr/>
            </p:nvSpPr>
            <p:spPr bwMode="auto">
              <a:xfrm>
                <a:off x="2405980" y="5295762"/>
                <a:ext cx="2304255" cy="986408"/>
              </a:xfrm>
              <a:prstGeom prst="hexagon">
                <a:avLst/>
              </a:prstGeom>
              <a:solidFill>
                <a:srgbClr val="7030A0"/>
              </a:solidFill>
              <a:ln w="1778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en-US" sz="2000" dirty="0">
                    <a:solidFill>
                      <a:schemeClr val="bg1"/>
                    </a:solidFill>
                  </a:rPr>
                  <a:t>Control elements</a:t>
                </a:r>
              </a:p>
            </p:txBody>
          </p:sp>
          <p:cxnSp>
            <p:nvCxnSpPr>
              <p:cNvPr id="17" name="Elbow Connector 16">
                <a:extLst>
                  <a:ext uri="{FF2B5EF4-FFF2-40B4-BE49-F238E27FC236}">
                    <a16:creationId xmlns:a16="http://schemas.microsoft.com/office/drawing/2014/main" id="{F585CED6-D330-A047-B106-23D2A3C217C7}"/>
                  </a:ext>
                </a:extLst>
              </p:cNvPr>
              <p:cNvCxnSpPr>
                <a:cxnSpLocks/>
                <a:stCxn id="15" idx="0"/>
                <a:endCxn id="11" idx="4"/>
              </p:cNvCxnSpPr>
              <p:nvPr/>
            </p:nvCxnSpPr>
            <p:spPr bwMode="auto">
              <a:xfrm flipV="1">
                <a:off x="4710235" y="5274802"/>
                <a:ext cx="1305645" cy="514164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4521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67A12-13B5-6648-867A-555E19523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The R way of doing things</a:t>
            </a:r>
            <a:br>
              <a:rPr lang="en-GB" sz="4800" noProof="0" dirty="0"/>
            </a:br>
            <a:r>
              <a:rPr lang="en-GB" sz="4400" b="0" noProof="0" dirty="0"/>
              <a:t>structure – functions/methods</a:t>
            </a:r>
            <a:endParaRPr lang="en-GB" sz="4000" b="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930F0-2ADF-4B4B-A786-9D688ADA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C1B26-5099-FC4B-86AB-A82B9C596BD1}" type="datetime1">
              <a:rPr lang="en-GB" smtClean="0"/>
              <a:t>21/07/2022</a:t>
            </a:fld>
            <a:r>
              <a:rPr lang="en-GB" dirty="0"/>
              <a:t>27/08/2018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D196F8-AE84-184C-86C4-D57E6EF58806}"/>
              </a:ext>
            </a:extLst>
          </p:cNvPr>
          <p:cNvSpPr/>
          <p:nvPr/>
        </p:nvSpPr>
        <p:spPr>
          <a:xfrm>
            <a:off x="4516096" y="4102040"/>
            <a:ext cx="3240360" cy="1631216"/>
          </a:xfrm>
          <a:prstGeom prst="rect">
            <a:avLst/>
          </a:prstGeom>
          <a:solidFill>
            <a:schemeClr val="accent6"/>
          </a:solidFill>
          <a:ln>
            <a:solidFill>
              <a:srgbClr val="002546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000" dirty="0">
                <a:latin typeface="Courier New" pitchFamily="49" charset="0"/>
                <a:cs typeface="Courier New" pitchFamily="49" charset="0"/>
              </a:rPr>
              <a:t>sqrt(x = 16)</a:t>
            </a:r>
          </a:p>
          <a:p>
            <a:pPr>
              <a:lnSpc>
                <a:spcPct val="100000"/>
              </a:lnSpc>
            </a:pPr>
            <a:r>
              <a:rPr lang="da-DK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 4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out = sqrt(x = 16)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out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 4</a:t>
            </a:r>
            <a:endParaRPr lang="da-DK" sz="20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A68899-BB2E-A341-B04A-06FDF530D8C1}"/>
              </a:ext>
            </a:extLst>
          </p:cNvPr>
          <p:cNvSpPr txBox="1"/>
          <p:nvPr/>
        </p:nvSpPr>
        <p:spPr>
          <a:xfrm>
            <a:off x="4516096" y="3724863"/>
            <a:ext cx="3240360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dirty="0">
                <a:latin typeface="+mn-lt"/>
              </a:rPr>
              <a:t>How this looks in 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CB2888-B15D-E741-BF62-EF13A5CFDD84}"/>
              </a:ext>
            </a:extLst>
          </p:cNvPr>
          <p:cNvSpPr/>
          <p:nvPr/>
        </p:nvSpPr>
        <p:spPr>
          <a:xfrm>
            <a:off x="2016565" y="2065363"/>
            <a:ext cx="2929456" cy="634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Function/Method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9073FD-C0B7-A847-9305-3B3EB9C77398}"/>
              </a:ext>
            </a:extLst>
          </p:cNvPr>
          <p:cNvSpPr/>
          <p:nvPr/>
        </p:nvSpPr>
        <p:spPr>
          <a:xfrm>
            <a:off x="5590356" y="2019983"/>
            <a:ext cx="1774845" cy="634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Argument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739E94-E701-124B-A01A-FD99206ED443}"/>
              </a:ext>
            </a:extLst>
          </p:cNvPr>
          <p:cNvSpPr/>
          <p:nvPr/>
        </p:nvSpPr>
        <p:spPr>
          <a:xfrm>
            <a:off x="7606580" y="2019983"/>
            <a:ext cx="1263487" cy="634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Object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6E3BA4-CD51-9540-9948-EF67BD0CCC88}"/>
              </a:ext>
            </a:extLst>
          </p:cNvPr>
          <p:cNvSpPr/>
          <p:nvPr/>
        </p:nvSpPr>
        <p:spPr>
          <a:xfrm>
            <a:off x="4006180" y="2654067"/>
            <a:ext cx="46089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48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sqrt</a:t>
            </a:r>
            <a:r>
              <a:rPr lang="da-DK" sz="4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da-DK" sz="48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x =</a:t>
            </a:r>
            <a:r>
              <a:rPr lang="da-DK" sz="4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a-DK" sz="48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16</a:t>
            </a:r>
            <a:r>
              <a:rPr lang="da-DK" sz="4800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67474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1B9E4D-034A-DD40-9C44-6102EEF7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The R way of doing things</a:t>
            </a:r>
            <a:br>
              <a:rPr lang="en-GB" sz="4800" noProof="0" dirty="0"/>
            </a:br>
            <a:r>
              <a:rPr lang="en-GB" sz="4400" b="0" noProof="0" dirty="0"/>
              <a:t>structure – Objects</a:t>
            </a:r>
            <a:endParaRPr lang="en-GB" sz="4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B96F5-F920-8747-9E13-675E8ABE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BB20-01FC-3449-B7F7-42B77A3C5C16}" type="datetime1">
              <a:rPr lang="en-GB" smtClean="0"/>
              <a:t>21/07/2022</a:t>
            </a:fld>
            <a:r>
              <a:rPr lang="en-GB" dirty="0"/>
              <a:t>27/08/2018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F0B5E0B-BF54-B87F-6AAB-C4F73B712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058" t="10587"/>
          <a:stretch/>
        </p:blipFill>
        <p:spPr>
          <a:xfrm>
            <a:off x="2512216" y="1958975"/>
            <a:ext cx="4947866" cy="4142517"/>
          </a:xfrm>
          <a:prstGeom prst="rect">
            <a:avLst/>
          </a:prstGeom>
          <a:noFill/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2BA499D-F535-0BA3-044F-43014E739563}"/>
              </a:ext>
            </a:extLst>
          </p:cNvPr>
          <p:cNvGrpSpPr/>
          <p:nvPr/>
        </p:nvGrpSpPr>
        <p:grpSpPr>
          <a:xfrm>
            <a:off x="4729042" y="2961396"/>
            <a:ext cx="5315818" cy="1688809"/>
            <a:chOff x="4837327" y="2937333"/>
            <a:chExt cx="5315818" cy="168880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39EA63F-23A2-7459-5A13-1805496AEF6F}"/>
                </a:ext>
              </a:extLst>
            </p:cNvPr>
            <p:cNvSpPr/>
            <p:nvPr/>
          </p:nvSpPr>
          <p:spPr bwMode="auto">
            <a:xfrm>
              <a:off x="4837327" y="2937333"/>
              <a:ext cx="1849230" cy="1688809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C4FE6C-84C7-213E-CC3B-9918B0ADFCC0}"/>
                </a:ext>
              </a:extLst>
            </p:cNvPr>
            <p:cNvSpPr txBox="1"/>
            <p:nvPr/>
          </p:nvSpPr>
          <p:spPr>
            <a:xfrm>
              <a:off x="7712510" y="3196960"/>
              <a:ext cx="2440635" cy="1169551"/>
            </a:xfrm>
            <a:prstGeom prst="rect">
              <a:avLst/>
            </a:prstGeom>
            <a:solidFill>
              <a:schemeClr val="bg2">
                <a:lumMod val="90000"/>
                <a:lumOff val="1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solidFill>
                    <a:schemeClr val="bg1"/>
                  </a:solidFill>
                  <a:latin typeface="+mn-lt"/>
                </a:rPr>
                <a:t>The most useful as it stores information as tabular data and </a:t>
              </a:r>
              <a:r>
                <a:rPr lang="en-GB" sz="1600" dirty="0">
                  <a:solidFill>
                    <a:schemeClr val="bg1"/>
                  </a:solidFill>
                </a:rPr>
                <a:t>collates</a:t>
              </a:r>
              <a:r>
                <a:rPr lang="en-GB" sz="1600" dirty="0">
                  <a:solidFill>
                    <a:schemeClr val="bg1"/>
                  </a:solidFill>
                  <a:latin typeface="+mn-lt"/>
                </a:rPr>
                <a:t> different information types into one object.</a:t>
              </a:r>
            </a:p>
          </p:txBody>
        </p:sp>
        <p:sp>
          <p:nvSpPr>
            <p:cNvPr id="24" name="Left Arrow 23">
              <a:extLst>
                <a:ext uri="{FF2B5EF4-FFF2-40B4-BE49-F238E27FC236}">
                  <a16:creationId xmlns:a16="http://schemas.microsoft.com/office/drawing/2014/main" id="{5C66B68E-E856-758D-9933-15ECF8A9484A}"/>
                </a:ext>
              </a:extLst>
            </p:cNvPr>
            <p:cNvSpPr/>
            <p:nvPr/>
          </p:nvSpPr>
          <p:spPr bwMode="auto">
            <a:xfrm>
              <a:off x="6748491" y="3601263"/>
              <a:ext cx="780518" cy="360947"/>
            </a:xfrm>
            <a:prstGeom prst="leftArrow">
              <a:avLst/>
            </a:prstGeom>
            <a:solidFill>
              <a:schemeClr val="tx1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9F23F17-764D-DA1C-81E0-FE225C6EDEA5}"/>
              </a:ext>
            </a:extLst>
          </p:cNvPr>
          <p:cNvSpPr txBox="1"/>
          <p:nvPr/>
        </p:nvSpPr>
        <p:spPr>
          <a:xfrm>
            <a:off x="7712510" y="6423416"/>
            <a:ext cx="3498137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200" dirty="0" err="1">
                <a:latin typeface="+mn-lt"/>
              </a:rPr>
              <a:t>Grolemund</a:t>
            </a:r>
            <a:r>
              <a:rPr lang="en-GB" sz="1200" dirty="0">
                <a:latin typeface="+mn-lt"/>
              </a:rPr>
              <a:t> (2014) Hands-On Programming with R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3A9540-F022-74B7-3260-C51AC7788C19}"/>
              </a:ext>
            </a:extLst>
          </p:cNvPr>
          <p:cNvSpPr txBox="1"/>
          <p:nvPr/>
        </p:nvSpPr>
        <p:spPr>
          <a:xfrm>
            <a:off x="1133976" y="2410648"/>
            <a:ext cx="15851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a = c(4,2,5,10)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052C3C-619E-85B6-4328-9C018C4064DA}"/>
              </a:ext>
            </a:extLst>
          </p:cNvPr>
          <p:cNvSpPr txBox="1"/>
          <p:nvPr/>
        </p:nvSpPr>
        <p:spPr>
          <a:xfrm>
            <a:off x="640681" y="3531451"/>
            <a:ext cx="2078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A = matrix(data = 0,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6,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ncol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5)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231C10-0092-E47F-0287-0BD83FAE55AD}"/>
              </a:ext>
            </a:extLst>
          </p:cNvPr>
          <p:cNvSpPr/>
          <p:nvPr/>
        </p:nvSpPr>
        <p:spPr>
          <a:xfrm>
            <a:off x="4729042" y="4801852"/>
            <a:ext cx="4787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Data &lt;-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data.frame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(id = c (1:5),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          name = c(”R","D","M","R", "G"),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         salary = c(62, 51, 61, 72, 84))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FACED5-BB1D-820B-F18C-6AF0E0811EBC}"/>
              </a:ext>
            </a:extLst>
          </p:cNvPr>
          <p:cNvSpPr/>
          <p:nvPr/>
        </p:nvSpPr>
        <p:spPr>
          <a:xfrm>
            <a:off x="6304966" y="2087482"/>
            <a:ext cx="4234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List &lt;- list(id = c (1:5),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    name = c(”R","D","M","R", "G"),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   salary = c(62, 51, 61, 72, 84))</a:t>
            </a:r>
          </a:p>
        </p:txBody>
      </p:sp>
    </p:spTree>
    <p:extLst>
      <p:ext uri="{BB962C8B-B14F-4D97-AF65-F5344CB8AC3E}">
        <p14:creationId xmlns:p14="http://schemas.microsoft.com/office/powerpoint/2010/main" val="3573027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BB11C-2D8F-0A44-9DF7-3B2C29FF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The R way of doing things</a:t>
            </a:r>
            <a:br>
              <a:rPr lang="en-GB" sz="4800" noProof="0" dirty="0"/>
            </a:br>
            <a:r>
              <a:rPr lang="en-GB" sz="4400" b="0" dirty="0"/>
              <a:t>Reading an saving information </a:t>
            </a:r>
            <a:endParaRPr lang="en-GB" sz="4800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CF1CD-4DF6-7A4E-B75E-C92C0E29F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lnSpc>
                <a:spcPct val="100000"/>
              </a:lnSpc>
              <a:buNone/>
            </a:pPr>
            <a:r>
              <a:rPr lang="en-GB" sz="2400" b="1" dirty="0">
                <a:cs typeface="Courier New" pitchFamily="49" charset="0"/>
              </a:rPr>
              <a:t>The generic Function </a:t>
            </a:r>
            <a:r>
              <a:rPr lang="en-GB" sz="2400" dirty="0">
                <a:cs typeface="Courier New" pitchFamily="49" charset="0"/>
              </a:rPr>
              <a:t>[Generally you need to specify ALL arguments]</a:t>
            </a:r>
          </a:p>
          <a:p>
            <a:pPr marL="774900" lvl="1" indent="-342900">
              <a:lnSpc>
                <a:spcPct val="100000"/>
              </a:lnSpc>
            </a:pPr>
            <a:r>
              <a:rPr lang="en-GB" sz="2400" noProof="0" dirty="0" err="1">
                <a:latin typeface="Courier New" pitchFamily="49" charset="0"/>
                <a:cs typeface="Courier New" pitchFamily="49" charset="0"/>
              </a:rPr>
              <a:t>read.table</a:t>
            </a:r>
            <a:r>
              <a:rPr lang="en-GB" sz="2400" noProof="0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GB" sz="2400" noProof="0" dirty="0"/>
              <a:t> </a:t>
            </a:r>
            <a:r>
              <a:rPr lang="en-GB" sz="2400" noProof="0" dirty="0">
                <a:sym typeface="Wingdings" pitchFamily="2" charset="2"/>
              </a:rPr>
              <a:t> </a:t>
            </a:r>
            <a:r>
              <a:rPr lang="en-GB" sz="2400" noProof="0" dirty="0"/>
              <a:t>generic function to read tables</a:t>
            </a:r>
          </a:p>
          <a:p>
            <a:pPr marL="774900" lvl="1" indent="-342900">
              <a:lnSpc>
                <a:spcPct val="100000"/>
              </a:lnSpc>
            </a:pPr>
            <a:r>
              <a:rPr lang="en-GB" sz="2400" noProof="0" dirty="0" err="1">
                <a:latin typeface="Courier New" pitchFamily="49" charset="0"/>
                <a:cs typeface="Courier New" pitchFamily="49" charset="0"/>
              </a:rPr>
              <a:t>write.table</a:t>
            </a:r>
            <a:r>
              <a:rPr lang="en-GB" sz="2400" noProof="0" dirty="0">
                <a:latin typeface="Courier New" pitchFamily="49" charset="0"/>
                <a:cs typeface="Courier New" pitchFamily="49" charset="0"/>
              </a:rPr>
              <a:t> ()</a:t>
            </a:r>
            <a:r>
              <a:rPr lang="en-GB" sz="2400" noProof="0" dirty="0"/>
              <a:t> </a:t>
            </a:r>
            <a:r>
              <a:rPr lang="en-GB" sz="2400" noProof="0" dirty="0">
                <a:sym typeface="Wingdings" pitchFamily="2" charset="2"/>
              </a:rPr>
              <a:t> </a:t>
            </a:r>
            <a:r>
              <a:rPr lang="en-GB" sz="2400" noProof="0" dirty="0"/>
              <a:t>generic function to save a table</a:t>
            </a:r>
          </a:p>
          <a:p>
            <a:pPr lvl="1" indent="0">
              <a:lnSpc>
                <a:spcPct val="100000"/>
              </a:lnSpc>
              <a:buNone/>
            </a:pPr>
            <a:endParaRPr lang="en-GB" sz="2400" noProof="0" dirty="0"/>
          </a:p>
          <a:p>
            <a:pPr>
              <a:lnSpc>
                <a:spcPct val="100000"/>
              </a:lnSpc>
              <a:buNone/>
            </a:pPr>
            <a:r>
              <a:rPr lang="en-GB" sz="2400" b="1" dirty="0">
                <a:cs typeface="Courier New" pitchFamily="49" charset="0"/>
              </a:rPr>
              <a:t>The one you will use most </a:t>
            </a:r>
            <a:r>
              <a:rPr lang="en-GB" sz="2400" dirty="0">
                <a:cs typeface="Courier New" pitchFamily="49" charset="0"/>
              </a:rPr>
              <a:t>[Often you need one specify file name]</a:t>
            </a:r>
          </a:p>
          <a:p>
            <a:pPr marL="774900" lvl="1" indent="-342900">
              <a:lnSpc>
                <a:spcPct val="100000"/>
              </a:lnSpc>
            </a:pPr>
            <a:r>
              <a:rPr lang="en-GB" sz="2400" dirty="0" err="1">
                <a:latin typeface="Courier New" pitchFamily="49" charset="0"/>
                <a:cs typeface="Courier New" pitchFamily="49" charset="0"/>
              </a:rPr>
              <a:t>read.csv</a:t>
            </a:r>
            <a:r>
              <a:rPr lang="en-GB" sz="2400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GB" sz="2400" dirty="0"/>
              <a:t> </a:t>
            </a:r>
            <a:r>
              <a:rPr lang="en-GB" sz="2400" dirty="0">
                <a:sym typeface="Wingdings" pitchFamily="2" charset="2"/>
              </a:rPr>
              <a:t> </a:t>
            </a:r>
            <a:r>
              <a:rPr lang="en-GB" sz="2400" dirty="0"/>
              <a:t>reading coma separated files</a:t>
            </a:r>
          </a:p>
          <a:p>
            <a:pPr lvl="2" indent="0">
              <a:lnSpc>
                <a:spcPct val="100000"/>
              </a:lnSpc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myData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read.csv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(“some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data.csv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”)</a:t>
            </a:r>
            <a:endParaRPr lang="en-GB" sz="1800" dirty="0"/>
          </a:p>
          <a:p>
            <a:pPr marL="774900" lvl="1" indent="-342900">
              <a:lnSpc>
                <a:spcPct val="100000"/>
              </a:lnSpc>
            </a:pPr>
            <a:r>
              <a:rPr lang="en-GB" sz="2400" noProof="0" dirty="0" err="1">
                <a:latin typeface="Courier New" pitchFamily="49" charset="0"/>
                <a:cs typeface="Courier New" pitchFamily="49" charset="0"/>
              </a:rPr>
              <a:t>write.csv</a:t>
            </a:r>
            <a:r>
              <a:rPr lang="en-GB" sz="2400" noProof="0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GB" sz="2400" noProof="0" dirty="0"/>
              <a:t> </a:t>
            </a:r>
            <a:r>
              <a:rPr lang="en-GB" sz="2400" noProof="0" dirty="0">
                <a:sym typeface="Wingdings" pitchFamily="2" charset="2"/>
              </a:rPr>
              <a:t> </a:t>
            </a:r>
            <a:r>
              <a:rPr lang="en-GB" sz="2400" dirty="0">
                <a:sym typeface="Wingdings" pitchFamily="2" charset="2"/>
              </a:rPr>
              <a:t>s</a:t>
            </a:r>
            <a:r>
              <a:rPr lang="en-GB" sz="2400" noProof="0" dirty="0" err="1"/>
              <a:t>aving</a:t>
            </a:r>
            <a:r>
              <a:rPr lang="en-GB" sz="2400" noProof="0" dirty="0"/>
              <a:t> coma separated files</a:t>
            </a:r>
          </a:p>
          <a:p>
            <a:pPr lvl="2" indent="0">
              <a:lnSpc>
                <a:spcPct val="100000"/>
              </a:lnSpc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myData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read.csv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 =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myData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lvl="2" indent="0">
              <a:lnSpc>
                <a:spcPct val="100000"/>
              </a:lnSpc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       file = ”updated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data.csv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”)</a:t>
            </a:r>
            <a:endParaRPr lang="en-GB" sz="1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42011-2C7B-1049-9A24-48964FECE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CB3B7-9AB7-2349-B8BD-7EBAD7626FD3}" type="datetime1">
              <a:rPr lang="en-GB" smtClean="0"/>
              <a:t>21/07/2022</a:t>
            </a:fld>
            <a:r>
              <a:rPr lang="en-GB" dirty="0"/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170829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EB50-AD78-5B47-807E-B306B074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The R way of doing things</a:t>
            </a:r>
            <a:br>
              <a:rPr lang="en-GB" sz="4800" noProof="0" dirty="0"/>
            </a:br>
            <a:r>
              <a:rPr lang="en-GB" sz="4400" b="0" noProof="0" dirty="0"/>
              <a:t>Packages</a:t>
            </a:r>
            <a:endParaRPr lang="en-GB" sz="4800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C1AEA-3860-3441-89D7-9F33BCB9C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/>
          <a:p>
            <a:r>
              <a:rPr lang="en-GB" sz="3200" noProof="0" dirty="0"/>
              <a:t>What are Packages?</a:t>
            </a:r>
          </a:p>
          <a:p>
            <a:pPr lvl="1"/>
            <a:r>
              <a:rPr lang="en-GB" sz="2800" noProof="0" dirty="0"/>
              <a:t>Packages are collections of functions that have a specific function.</a:t>
            </a:r>
          </a:p>
          <a:p>
            <a:pPr lvl="1"/>
            <a:r>
              <a:rPr lang="en-GB" sz="2800" noProof="0" dirty="0"/>
              <a:t>You need to install these and call these before you can use them </a:t>
            </a:r>
            <a:r>
              <a:rPr lang="en-GB" sz="2800" noProof="0" dirty="0">
                <a:sym typeface="Wingdings" pitchFamily="2" charset="2"/>
              </a:rPr>
              <a:t> </a:t>
            </a:r>
            <a:r>
              <a:rPr lang="en-GB" sz="2800" b="1" noProof="0" dirty="0"/>
              <a:t>only once</a:t>
            </a:r>
          </a:p>
          <a:p>
            <a:pPr lvl="1"/>
            <a:r>
              <a:rPr lang="en-GB" sz="2800" noProof="0" dirty="0"/>
              <a:t>Many packages depend on other packages – dependencies</a:t>
            </a:r>
          </a:p>
          <a:p>
            <a:endParaRPr lang="en-GB" sz="2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18691-2B97-D74D-81B0-5921B7A84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A6C2-DC81-E840-8BD3-52F648979DA4}" type="datetime1">
              <a:rPr lang="en-GB" smtClean="0"/>
              <a:t>21/07/2022</a:t>
            </a:fld>
            <a:r>
              <a:rPr lang="en-GB" dirty="0"/>
              <a:t>27/08/2018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441766-87BA-094C-8D56-9296A5F1D8B6}"/>
              </a:ext>
            </a:extLst>
          </p:cNvPr>
          <p:cNvSpPr/>
          <p:nvPr/>
        </p:nvSpPr>
        <p:spPr>
          <a:xfrm>
            <a:off x="1854112" y="5098850"/>
            <a:ext cx="4060823" cy="83099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install.packages()</a:t>
            </a:r>
          </a:p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require(package.name)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D5E753-ABCA-4A49-8920-8035A825E77B}"/>
              </a:ext>
            </a:extLst>
          </p:cNvPr>
          <p:cNvSpPr txBox="1"/>
          <p:nvPr/>
        </p:nvSpPr>
        <p:spPr>
          <a:xfrm>
            <a:off x="7318548" y="5221962"/>
            <a:ext cx="2304256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dirty="0">
                <a:latin typeface="+mn-lt"/>
              </a:rPr>
              <a:t>Installing packages via the console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2157D10A-577F-B04C-B5C7-21F70F708F9E}"/>
              </a:ext>
            </a:extLst>
          </p:cNvPr>
          <p:cNvSpPr/>
          <p:nvPr/>
        </p:nvSpPr>
        <p:spPr bwMode="auto">
          <a:xfrm>
            <a:off x="6171160" y="5272033"/>
            <a:ext cx="978408" cy="484632"/>
          </a:xfrm>
          <a:prstGeom prst="leftArrow">
            <a:avLst/>
          </a:prstGeom>
          <a:solidFill>
            <a:srgbClr val="002546"/>
          </a:solidFill>
          <a:ln w="1778" cap="flat" cmpd="sng" algn="ctr">
            <a:solidFill>
              <a:srgbClr val="00254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5504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2689</Words>
  <Application>Microsoft Macintosh PowerPoint</Application>
  <PresentationFormat>Custom</PresentationFormat>
  <Paragraphs>473</Paragraphs>
  <Slides>48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AU Passata</vt:lpstr>
      <vt:lpstr>AU Peto</vt:lpstr>
      <vt:lpstr>Georgia</vt:lpstr>
      <vt:lpstr>Wingdings 3</vt:lpstr>
      <vt:lpstr>Calibri</vt:lpstr>
      <vt:lpstr>Cambria Math</vt:lpstr>
      <vt:lpstr>Arial</vt:lpstr>
      <vt:lpstr>AU Passata Light</vt:lpstr>
      <vt:lpstr>Courier New</vt:lpstr>
      <vt:lpstr>AU 16:9</vt:lpstr>
      <vt:lpstr> The First step Exploratory Data Analysis</vt:lpstr>
      <vt:lpstr>Exploratory Data Analysis What we will talk about today</vt:lpstr>
      <vt:lpstr>PowerPoint Presentation</vt:lpstr>
      <vt:lpstr>an introduction to R</vt:lpstr>
      <vt:lpstr>The R way of doing things structure – functions/methods</vt:lpstr>
      <vt:lpstr>The R way of doing things structure – functions/methods</vt:lpstr>
      <vt:lpstr>The R way of doing things structure – Objects</vt:lpstr>
      <vt:lpstr>The R way of doing things Reading an saving information </vt:lpstr>
      <vt:lpstr>The R way of doing things Packages</vt:lpstr>
      <vt:lpstr>PowerPoint Presentation</vt:lpstr>
      <vt:lpstr>Exploratory Data Analysis: why?</vt:lpstr>
      <vt:lpstr>Before Exploratory Data Analysis: get your data in.</vt:lpstr>
      <vt:lpstr>Before Exploratory Data Analysis: Clean your data</vt:lpstr>
      <vt:lpstr>Before Exploratory Data Analysis: Clean your data.</vt:lpstr>
      <vt:lpstr>Exploratory Data Analysis What to do before you start?</vt:lpstr>
      <vt:lpstr>Exploratory Data Analysis: tools</vt:lpstr>
      <vt:lpstr>Exploratory Data Analysis: tools</vt:lpstr>
      <vt:lpstr>Exploratory Data Analysis: tools</vt:lpstr>
      <vt:lpstr>EDA – Descriptive statistics</vt:lpstr>
      <vt:lpstr>EDA – Descriptive statistics</vt:lpstr>
      <vt:lpstr>EDA – Descriptive statistics</vt:lpstr>
      <vt:lpstr>EDA – Descriptive statistics</vt:lpstr>
      <vt:lpstr>Exploratory Data Analysis: tools</vt:lpstr>
      <vt:lpstr>EDA – Visualization</vt:lpstr>
      <vt:lpstr>visualization: Basic Types</vt:lpstr>
      <vt:lpstr>visualization: BOX-PLOTs</vt:lpstr>
      <vt:lpstr>visualization: Histogram</vt:lpstr>
      <vt:lpstr>R Fundamentals: Normality test</vt:lpstr>
      <vt:lpstr>visualization: Bar plots</vt:lpstr>
      <vt:lpstr>visualization: DOTPLOT</vt:lpstr>
      <vt:lpstr>Exploratory Data Analysis: tools</vt:lpstr>
      <vt:lpstr>EDA – Transformations</vt:lpstr>
      <vt:lpstr>EDA – Transformations</vt:lpstr>
      <vt:lpstr>EDA – Normalizing</vt:lpstr>
      <vt:lpstr>EDA – Normalizing</vt:lpstr>
      <vt:lpstr>EDA – standardisations</vt:lpstr>
      <vt:lpstr>EDA – standardisations</vt:lpstr>
      <vt:lpstr>EDA – standardisations</vt:lpstr>
      <vt:lpstr>Exploratory Data Analysis: tools</vt:lpstr>
      <vt:lpstr>EDA – Modelling</vt:lpstr>
      <vt:lpstr>Modelling – Correlations</vt:lpstr>
      <vt:lpstr>Modelling – Correlation</vt:lpstr>
      <vt:lpstr>Modelling – Significance</vt:lpstr>
      <vt:lpstr>Modelling – Significance &amp; Correlation</vt:lpstr>
      <vt:lpstr>PowerPoint Presentation</vt:lpstr>
      <vt:lpstr>Summary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2019-08-27T05:46:22Z</cp:lastPrinted>
  <dcterms:modified xsi:type="dcterms:W3CDTF">2022-07-21T08:23:11Z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636709475525575023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2665</vt:lpwstr>
  </property>
  <property fmtid="{D5CDD505-2E9C-101B-9397-08002B2CF9AE}" pid="62" name="colorthemechange">
    <vt:lpwstr>True</vt:lpwstr>
  </property>
</Properties>
</file>